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307" r:id="rId5"/>
    <p:sldId id="308" r:id="rId6"/>
    <p:sldId id="310" r:id="rId7"/>
    <p:sldId id="334" r:id="rId8"/>
    <p:sldId id="335" r:id="rId9"/>
    <p:sldId id="311" r:id="rId10"/>
    <p:sldId id="312" r:id="rId11"/>
    <p:sldId id="313" r:id="rId12"/>
    <p:sldId id="314" r:id="rId13"/>
    <p:sldId id="315" r:id="rId14"/>
    <p:sldId id="337" r:id="rId15"/>
    <p:sldId id="316" r:id="rId16"/>
    <p:sldId id="317" r:id="rId17"/>
    <p:sldId id="318" r:id="rId18"/>
    <p:sldId id="319" r:id="rId19"/>
    <p:sldId id="320" r:id="rId20"/>
    <p:sldId id="338" r:id="rId21"/>
    <p:sldId id="339" r:id="rId22"/>
    <p:sldId id="321" r:id="rId23"/>
    <p:sldId id="322" r:id="rId24"/>
    <p:sldId id="323" r:id="rId25"/>
    <p:sldId id="336" r:id="rId26"/>
    <p:sldId id="344" r:id="rId27"/>
    <p:sldId id="343" r:id="rId28"/>
    <p:sldId id="324" r:id="rId29"/>
    <p:sldId id="347" r:id="rId30"/>
    <p:sldId id="348" r:id="rId31"/>
    <p:sldId id="325" r:id="rId32"/>
    <p:sldId id="326" r:id="rId33"/>
    <p:sldId id="327" r:id="rId34"/>
    <p:sldId id="328" r:id="rId35"/>
    <p:sldId id="329" r:id="rId36"/>
    <p:sldId id="330" r:id="rId37"/>
    <p:sldId id="349" r:id="rId38"/>
    <p:sldId id="346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ngxinxin" initials="wx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7" autoAdjust="0"/>
    <p:restoredTop sz="94660"/>
  </p:normalViewPr>
  <p:slideViewPr>
    <p:cSldViewPr>
      <p:cViewPr varScale="1">
        <p:scale>
          <a:sx n="62" d="100"/>
          <a:sy n="62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1214414" y="2357430"/>
            <a:ext cx="6929486" cy="142876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US" b="0" i="0" dirty="0" smtClean="0">
                <a:solidFill>
                  <a:srgbClr val="1A1A1A"/>
                </a:solidFill>
                <a:latin typeface="Arial" panose="020B0604020202020204"/>
              </a:rPr>
              <a:t> Common Technical Document</a:t>
            </a:r>
            <a:endParaRPr kumimoji="0" 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4857760"/>
            <a:ext cx="1328718" cy="1271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  <a:endParaRPr kumimoji="0" lang="zh-CN" altLang="en-US" dirty="0" smtClean="0"/>
          </a:p>
          <a:p>
            <a:pPr lvl="1" eaLnBrk="1" latinLnBrk="0" hangingPunct="1"/>
            <a:r>
              <a:rPr kumimoji="0" lang="zh-CN" altLang="en-US" dirty="0" smtClean="0"/>
              <a:t>第二级</a:t>
            </a:r>
            <a:endParaRPr kumimoji="0" lang="zh-CN" altLang="en-US" dirty="0" smtClean="0"/>
          </a:p>
          <a:p>
            <a:pPr lvl="2" eaLnBrk="1" latinLnBrk="0" hangingPunct="1"/>
            <a:r>
              <a:rPr kumimoji="0" lang="zh-CN" altLang="en-US" dirty="0" smtClean="0"/>
              <a:t>第三级</a:t>
            </a:r>
            <a:endParaRPr kumimoji="0" lang="zh-CN" altLang="en-US" dirty="0" smtClean="0"/>
          </a:p>
          <a:p>
            <a:pPr lvl="3" eaLnBrk="1" latinLnBrk="0" hangingPunct="1"/>
            <a:r>
              <a:rPr kumimoji="0" lang="zh-CN" altLang="en-US" dirty="0" smtClean="0"/>
              <a:t>第四级</a:t>
            </a:r>
            <a:endParaRPr kumimoji="0" lang="zh-CN" altLang="en-US" dirty="0" smtClean="0"/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图片 10"/>
          <p:cNvPicPr/>
          <p:nvPr userDrawn="1"/>
        </p:nvPicPr>
        <p:blipFill>
          <a:blip r:embed="rId12"/>
          <a:stretch>
            <a:fillRect/>
          </a:stretch>
        </p:blipFill>
        <p:spPr>
          <a:xfrm>
            <a:off x="714348" y="428604"/>
            <a:ext cx="1857388" cy="857256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kumimoji="0" lang="en-US" sz="3200" b="0" i="0" kern="1200" baseline="0" smtClea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 panose="05040102010807070707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 panose="05040102010807070707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 panose="05040102010807070707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 panose="05000000000000000000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 panose="05000000000000000000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 panose="05040102010807070707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 panose="05040102010807070707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 panose="05040102010807070707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 panose="05040102010807070707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任意多边形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/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714348" y="428604"/>
            <a:ext cx="1857388" cy="857256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file:///C:\Users\wangxinxin\AppData\Roaming\Tencent\Users\2329750397\QQ\WinTemp\RichOle\3ZVR(37@4$0Q%5d652%5bK0@ADC.png" TargetMode="Externa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file:///C:\Users\wangxinxin\AppData\Roaming\Tencent\Users\2329750397\QQ\WinTemp\RichOle\3ZVR(37@4$0Q%5d652%5bK0@ADC.png" TargetMode="External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2976" y="3356992"/>
            <a:ext cx="6858000" cy="1728192"/>
          </a:xfrm>
        </p:spPr>
        <p:txBody>
          <a:bodyPr>
            <a:noAutofit/>
          </a:bodyPr>
          <a:lstStyle/>
          <a:p>
            <a:r>
              <a:rPr lang="en-US" altLang="zh-CN" sz="2800" b="0" dirty="0" smtClean="0">
                <a:effectLst/>
              </a:rPr>
              <a:t>---</a:t>
            </a:r>
            <a:r>
              <a:rPr lang="zh-CN" altLang="en-US" sz="2800" b="0" dirty="0" smtClean="0">
                <a:effectLst/>
              </a:rPr>
              <a:t>石家庄凯瑞德</a:t>
            </a:r>
            <a:br>
              <a:rPr lang="en-US" altLang="zh-CN" sz="2800" b="0" dirty="0" smtClean="0">
                <a:effectLst/>
              </a:rPr>
            </a:br>
            <a:r>
              <a:rPr lang="zh-CN" altLang="en-US" sz="2800" b="0" dirty="0" smtClean="0">
                <a:effectLst/>
              </a:rPr>
              <a:t>王欣欣</a:t>
            </a:r>
            <a:br>
              <a:rPr lang="en-US" altLang="zh-CN" sz="2800" b="0" dirty="0" smtClean="0">
                <a:effectLst/>
              </a:rPr>
            </a:br>
            <a:r>
              <a:rPr lang="en-US" altLang="zh-CN" sz="2800" b="0" dirty="0" smtClean="0">
                <a:effectLst/>
              </a:rPr>
              <a:t>2017.7.8</a:t>
            </a:r>
            <a:endParaRPr lang="zh-CN" altLang="en-US" sz="2800" b="0" dirty="0">
              <a:effectLst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4348" y="2132856"/>
            <a:ext cx="7772400" cy="1710030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dirty="0" smtClean="0"/>
              <a:t>药用辅料质量标准的制定</a:t>
            </a:r>
            <a:endParaRPr lang="zh-CN" altLang="en-US" sz="4400" dirty="0"/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714348" y="571480"/>
            <a:ext cx="2071702" cy="85725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000100" y="3643314"/>
            <a:ext cx="7686700" cy="2363977"/>
          </a:xfrm>
        </p:spPr>
        <p:txBody>
          <a:bodyPr/>
          <a:lstStyle/>
          <a:p>
            <a:pPr>
              <a:buNone/>
            </a:pPr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rmAutofit/>
          </a:bodyPr>
          <a:lstStyle/>
          <a:p>
            <a:endParaRPr lang="zh-CN" altLang="en-US" sz="3200" b="0" dirty="0"/>
          </a:p>
        </p:txBody>
      </p:sp>
      <p:pic>
        <p:nvPicPr>
          <p:cNvPr id="74755" name="Picture 3" descr="C:\Users\wangxinxin\AppData\Roaming\Tencent\Users\2329750397\QQ\WinTemp\RichOle\}2$F%$JH1()$1@TA5ODD2G8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268759"/>
            <a:ext cx="9144000" cy="514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50628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填充剂，粘合剂，崩解剂</a:t>
            </a:r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预胶化淀粉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0" y="-4"/>
          <a:ext cx="9144000" cy="6893619"/>
        </p:xfrm>
        <a:graphic>
          <a:graphicData uri="http://schemas.openxmlformats.org/drawingml/2006/table">
            <a:tbl>
              <a:tblPr/>
              <a:tblGrid>
                <a:gridCol w="1187624"/>
                <a:gridCol w="2076653"/>
                <a:gridCol w="2247736"/>
                <a:gridCol w="2076379"/>
                <a:gridCol w="1555608"/>
              </a:tblGrid>
              <a:tr h="3353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指标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中国药典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2015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NF35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EP9.0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备注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3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性状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白色或类白色粉末。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白色或浅黄色色粉末，在冷水中膨胀。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鉴别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加水煮沸成凝胶；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加碘试液显色。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加碘试液显色。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zh-CN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显微观察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加碘试液显色。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酸度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4.5-7.0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二氧化硫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0.004%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0.008%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0.005%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氧化物质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不得将碘化钾氧化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zh-CN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滴定法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进行氧化物质的测定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其他</a:t>
                      </a:r>
                      <a:r>
                        <a:rPr lang="zh-CN" altLang="en-US" sz="1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杂质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zh-CN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显微镜下无其他物质</a:t>
                      </a:r>
                      <a:endParaRPr kumimoji="0" lang="zh-CN" sz="1600" kern="10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干燥失重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不得过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14.0%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15.0%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，温度和时间不同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灰分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不得过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0.3%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炽灼残渣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0.5%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0.6%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重金属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不得过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20ppm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铁盐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不得过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0.002%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1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微生物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TAMC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不大于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1000cfu/g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TYMC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不大于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100cfu/g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不得检出大肠埃希菌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TAMC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不大于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1000cfu/g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TYMC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不大于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100cfu/g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不得检出大肠杆菌，沙门氏菌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TAMC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不大于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1000cfu/g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TYMC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不大于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100cfu/g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不得检出大肠杆菌，沙门氏菌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标签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要求说明起始物料的来源</a:t>
                      </a:r>
                      <a:endParaRPr lang="zh-CN" altLang="en-US" sz="1400" kern="100" dirty="0" smtClean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要求说明起始物料的来源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冷水中可溶物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无限度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欧洲药典明确说明，若用于片剂或硬胶囊的填充剂，粘合剂，崩解剂时，应考虑这三项。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粒度分布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无限度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3353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分体流变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无限度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794315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药品性质不同，要求不同</a:t>
            </a:r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酸度，二氧化硫，氧化物质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363977"/>
          </a:xfrm>
        </p:spPr>
        <p:txBody>
          <a:bodyPr/>
          <a:lstStyle/>
          <a:p>
            <a:pPr>
              <a:buNone/>
            </a:pPr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103844" cy="855546"/>
          </a:xfrm>
        </p:spPr>
        <p:txBody>
          <a:bodyPr>
            <a:normAutofit/>
          </a:bodyPr>
          <a:lstStyle/>
          <a:p>
            <a:r>
              <a:rPr lang="zh-CN" altLang="en-US" sz="4000" b="0" dirty="0" smtClean="0"/>
              <a:t>欧洲药典中的显微鉴别和其他杂质</a:t>
            </a:r>
            <a:endParaRPr lang="zh-CN" altLang="en-US" sz="4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50685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401876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冷水中可溶物</a:t>
            </a:r>
            <a:br>
              <a:rPr lang="en-US" altLang="zh-CN" dirty="0" smtClean="0"/>
            </a:br>
            <a:br>
              <a:rPr lang="en-US" altLang="zh-CN" dirty="0" smtClean="0"/>
            </a:br>
            <a:r>
              <a:rPr lang="zh-CN" altLang="en-US" dirty="0" smtClean="0"/>
              <a:t>粒度分布</a:t>
            </a:r>
            <a:br>
              <a:rPr lang="en-US" altLang="zh-CN" dirty="0" smtClean="0"/>
            </a:br>
            <a:br>
              <a:rPr lang="en-US" altLang="zh-CN" dirty="0" smtClean="0"/>
            </a:br>
            <a:r>
              <a:rPr lang="zh-CN" altLang="en-US" dirty="0" smtClean="0"/>
              <a:t>粉体流变</a:t>
            </a:r>
            <a:endParaRPr lang="zh-CN" altLang="en-US" dirty="0"/>
          </a:p>
        </p:txBody>
      </p:sp>
      <p:sp>
        <p:nvSpPr>
          <p:cNvPr id="4" name="线形标注 1 3"/>
          <p:cNvSpPr/>
          <p:nvPr/>
        </p:nvSpPr>
        <p:spPr>
          <a:xfrm>
            <a:off x="4716016" y="1556792"/>
            <a:ext cx="2664296" cy="648072"/>
          </a:xfrm>
          <a:prstGeom prst="borderCallout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预胶化程度</a:t>
            </a:r>
            <a:endParaRPr lang="zh-CN" altLang="en-US" sz="2800" dirty="0"/>
          </a:p>
        </p:txBody>
      </p:sp>
      <p:sp>
        <p:nvSpPr>
          <p:cNvPr id="8" name="线形标注 1 7"/>
          <p:cNvSpPr/>
          <p:nvPr/>
        </p:nvSpPr>
        <p:spPr>
          <a:xfrm>
            <a:off x="4716016" y="3068960"/>
            <a:ext cx="2664296" cy="648072"/>
          </a:xfrm>
          <a:prstGeom prst="borderCallout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均一性</a:t>
            </a:r>
            <a:endParaRPr lang="zh-CN" altLang="en-US" sz="2800" dirty="0"/>
          </a:p>
        </p:txBody>
      </p:sp>
      <p:sp>
        <p:nvSpPr>
          <p:cNvPr id="9" name="线形标注 1 8"/>
          <p:cNvSpPr/>
          <p:nvPr/>
        </p:nvSpPr>
        <p:spPr>
          <a:xfrm>
            <a:off x="4716016" y="4581128"/>
            <a:ext cx="2664296" cy="648072"/>
          </a:xfrm>
          <a:prstGeom prst="borderCallout1">
            <a:avLst>
              <a:gd name="adj1" fmla="val 18750"/>
              <a:gd name="adj2" fmla="val -8333"/>
              <a:gd name="adj3" fmla="val 60765"/>
              <a:gd name="adj4" fmla="val -7780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实用性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006919"/>
          </a:xfrm>
        </p:spPr>
        <p:txBody>
          <a:bodyPr/>
          <a:lstStyle/>
          <a:p>
            <a:pPr>
              <a:buNone/>
            </a:pPr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部分预胶化产品中支链和直链的比例</a:t>
            </a:r>
            <a:endParaRPr lang="zh-CN" altLang="en-US" dirty="0"/>
          </a:p>
        </p:txBody>
      </p:sp>
      <p:pic>
        <p:nvPicPr>
          <p:cNvPr id="37889" name="Picture 1" descr="C:\Users\wangxinxin\AppData\Roaming\Tencent\Users\2329750397\QQ\WinTemp\RichOle\$C[C%0S`[%7S@)R8MM(X{EX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15816" y="3861048"/>
            <a:ext cx="2831579" cy="2039237"/>
          </a:xfrm>
          <a:prstGeom prst="rect">
            <a:avLst/>
          </a:prstGeom>
          <a:noFill/>
        </p:spPr>
      </p:pic>
      <p:sp>
        <p:nvSpPr>
          <p:cNvPr id="5" name="椭圆形标注 4"/>
          <p:cNvSpPr/>
          <p:nvPr/>
        </p:nvSpPr>
        <p:spPr>
          <a:xfrm>
            <a:off x="6588224" y="4293096"/>
            <a:ext cx="1872208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我要直链！</a:t>
            </a:r>
            <a:endParaRPr lang="zh-CN" alt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椭圆形标注 7"/>
          <p:cNvSpPr/>
          <p:nvPr/>
        </p:nvSpPr>
        <p:spPr>
          <a:xfrm flipH="1">
            <a:off x="467544" y="4221088"/>
            <a:ext cx="2232248" cy="86409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我要支链！</a:t>
            </a:r>
            <a:endParaRPr lang="zh-CN" altLang="en-US" sz="2800" dirty="0"/>
          </a:p>
        </p:txBody>
      </p:sp>
      <p:sp>
        <p:nvSpPr>
          <p:cNvPr id="9" name="云形标注 8"/>
          <p:cNvSpPr/>
          <p:nvPr/>
        </p:nvSpPr>
        <p:spPr>
          <a:xfrm>
            <a:off x="3203848" y="2348880"/>
            <a:ext cx="3816424" cy="12961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玉米？木薯？马铃薯？？</a:t>
            </a:r>
            <a:endParaRPr lang="zh-CN" altLang="en-US" dirty="0"/>
          </a:p>
        </p:txBody>
      </p:sp>
      <p:sp>
        <p:nvSpPr>
          <p:cNvPr id="10" name="爆炸形 1 9"/>
          <p:cNvSpPr/>
          <p:nvPr/>
        </p:nvSpPr>
        <p:spPr>
          <a:xfrm>
            <a:off x="1331640" y="5157192"/>
            <a:ext cx="1656184" cy="1080120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粘度</a:t>
            </a:r>
            <a:endParaRPr lang="zh-CN" altLang="en-US" dirty="0" smtClean="0"/>
          </a:p>
          <a:p>
            <a:pPr algn="ctr"/>
            <a:endParaRPr lang="zh-CN" altLang="en-US" dirty="0" smtClean="0"/>
          </a:p>
        </p:txBody>
      </p:sp>
      <p:sp>
        <p:nvSpPr>
          <p:cNvPr id="11" name="波形 10"/>
          <p:cNvSpPr/>
          <p:nvPr/>
        </p:nvSpPr>
        <p:spPr>
          <a:xfrm>
            <a:off x="5652120" y="5301208"/>
            <a:ext cx="1368152" cy="792088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崩解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2938331"/>
          </a:xfrm>
        </p:spPr>
        <p:txBody>
          <a:bodyPr/>
          <a:lstStyle/>
          <a:p>
            <a:r>
              <a:rPr lang="zh-CN" altLang="en-US" dirty="0" smtClean="0"/>
              <a:t>粘合剂</a:t>
            </a:r>
            <a:endParaRPr lang="en-US" altLang="zh-CN" dirty="0" smtClean="0"/>
          </a:p>
          <a:p>
            <a:r>
              <a:rPr lang="zh-CN" altLang="en-US" dirty="0" smtClean="0"/>
              <a:t>助溶剂</a:t>
            </a:r>
            <a:endParaRPr lang="en-US" altLang="zh-CN" dirty="0" smtClean="0"/>
          </a:p>
          <a:p>
            <a:r>
              <a:rPr lang="zh-CN" altLang="en-US" dirty="0" smtClean="0"/>
              <a:t>稳定剂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zh-CN" altLang="en-US" sz="2000" dirty="0" smtClean="0"/>
              <a:t>食品，化妆品，洗涤剂，印染，表面活性剂等。</a:t>
            </a:r>
            <a:endParaRPr lang="zh-CN" altLang="en-US" sz="2000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3. </a:t>
            </a:r>
            <a:r>
              <a:rPr lang="zh-CN" altLang="en-US" dirty="0" smtClean="0"/>
              <a:t>聚维酮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" y="-4"/>
          <a:ext cx="9143997" cy="6979635"/>
        </p:xfrm>
        <a:graphic>
          <a:graphicData uri="http://schemas.openxmlformats.org/drawingml/2006/table">
            <a:tbl>
              <a:tblPr/>
              <a:tblGrid>
                <a:gridCol w="1193800"/>
                <a:gridCol w="2874142"/>
                <a:gridCol w="2160240"/>
                <a:gridCol w="2448272"/>
                <a:gridCol w="467543"/>
              </a:tblGrid>
              <a:tr h="5566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指标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中国药典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2015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（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K30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） 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USP40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EP9.2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备注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4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性状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白色至乳白色粉末，无臭或微有特臭，无味；具引湿性。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在水，乙醇，异丙醇或三氯甲烷中溶解，在丙酮或乙醚中不溶。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 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白色或浅黄色引湿性粉末或薄片。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易溶于水，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96%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乙醇，甲醇；微溶于丙酮。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4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鉴别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1.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与重铬酸钾形成橙黄色沉淀；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2.</a:t>
                      </a:r>
                      <a:r>
                        <a:rPr lang="zh-CN" sz="1600" kern="0" dirty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与硝酸钴和硫氰酸铵成浅蓝色；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3.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加碘试液显棕红色。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1.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红外；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2.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同中国药典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3.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同中国药典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2;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4.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同中国药典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5.50mg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本品可溶于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1ml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水中。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1.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红外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2.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与二甲氨基苯甲醛产生粉色；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3.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加碘显红色；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4.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500mg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本品可溶于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10ml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水中。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8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溶液澄清度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zh-CN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有溶液外观和颜色的要求</a:t>
                      </a:r>
                      <a:endParaRPr kumimoji="0" lang="zh-CN" sz="1600" kern="10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8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K </a:t>
                      </a: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值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27.0-32.0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K</a:t>
                      </a: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≤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15</a:t>
                      </a: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85-115%</a:t>
                      </a: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K</a:t>
                      </a: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＞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15</a:t>
                      </a: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90-108%</a:t>
                      </a: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。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K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≤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15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85-115%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K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＞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15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90-108%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。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0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pH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3.0-7.0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K</a:t>
                      </a: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≤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30</a:t>
                      </a: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3.0-5.0</a:t>
                      </a: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K</a:t>
                      </a: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＞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30</a:t>
                      </a: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4.0-7.0</a:t>
                      </a: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。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K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≤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30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3.0-5.0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K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＞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30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4.0-7.0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。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0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醛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消耗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0.1 M NaOH </a:t>
                      </a: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滴定液不得过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9.1ml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UV</a:t>
                      </a: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0.05%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UV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0.05%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0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NVP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消耗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0.05 M </a:t>
                      </a: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碘滴定液不得过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3.6ml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HPLC,10PPM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HPLC,10PPM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6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肼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1ppm</a:t>
                      </a:r>
                      <a:endParaRPr kumimoji="0" lang="zh-CN" sz="1600" kern="10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1ppm</a:t>
                      </a:r>
                      <a:endParaRPr kumimoji="0" lang="zh-CN" sz="1600" kern="10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" y="-5"/>
          <a:ext cx="9143997" cy="6925171"/>
        </p:xfrm>
        <a:graphic>
          <a:graphicData uri="http://schemas.openxmlformats.org/drawingml/2006/table">
            <a:tbl>
              <a:tblPr/>
              <a:tblGrid>
                <a:gridCol w="1547662"/>
                <a:gridCol w="1728938"/>
                <a:gridCol w="2247899"/>
                <a:gridCol w="2070099"/>
                <a:gridCol w="1549399"/>
              </a:tblGrid>
              <a:tr h="606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指标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中国药典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2015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（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K30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） 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USP40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EP9.2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备注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2-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吡咯烷酮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3.0%</a:t>
                      </a:r>
                      <a:endParaRPr kumimoji="0" lang="zh-CN" sz="1600" kern="10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3.0%</a:t>
                      </a:r>
                      <a:endParaRPr kumimoji="0" lang="zh-CN" sz="1600" kern="10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过氧化物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400ppm</a:t>
                      </a:r>
                      <a:endParaRPr kumimoji="0" lang="zh-CN" sz="1600" kern="10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400ppm</a:t>
                      </a:r>
                      <a:endParaRPr kumimoji="0" lang="zh-CN" sz="1600" kern="10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甲酸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0.5%</a:t>
                      </a:r>
                      <a:endParaRPr kumimoji="0" lang="zh-CN" sz="1600" kern="10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0.5%</a:t>
                      </a:r>
                      <a:endParaRPr kumimoji="0" lang="zh-CN" sz="1600" kern="10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水分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不得过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5.0% 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炽灼残渣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不得过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0.1%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同中国药典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重金属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不得过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10ppm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同中国药典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含氮量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11.5-12.8%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同中国药典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标签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CN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表明</a:t>
                      </a:r>
                      <a:r>
                        <a:rPr kumimoji="0" lang="en-US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K</a:t>
                      </a:r>
                      <a:r>
                        <a:rPr kumimoji="0" lang="zh-CN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值或范围</a:t>
                      </a:r>
                      <a:endParaRPr kumimoji="0" lang="zh-CN" sz="1600" kern="10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CN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表明</a:t>
                      </a:r>
                      <a:r>
                        <a:rPr kumimoji="0" lang="en-US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K</a:t>
                      </a:r>
                      <a:r>
                        <a:rPr kumimoji="0" lang="zh-CN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值</a:t>
                      </a:r>
                      <a:endParaRPr kumimoji="0" lang="zh-CN" sz="1600" kern="10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粘度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kern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用于液体剂型的助溶剂或者稳定剂时考虑这两点，用于片剂或颗粒剂的粘合剂时考虑分子量。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分子量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 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79873" name="Picture 1" descr="C:\Users\wangxinxin\AppData\Roaming\Tencent\Users\2329750397\QQ\WinTemp\RichOle\3ZVR(37@4$0Q]652[K0@ADC.png"/>
          <p:cNvPicPr>
            <a:picLocks noChangeAspect="1" noChangeArrowheads="1"/>
          </p:cNvPicPr>
          <p:nvPr/>
        </p:nvPicPr>
        <p:blipFill>
          <a:blip r:embed="rId1" r:link="rId2"/>
          <a:srcRect/>
          <a:stretch>
            <a:fillRect/>
          </a:stretch>
        </p:blipFill>
        <p:spPr bwMode="auto">
          <a:xfrm>
            <a:off x="5580113" y="5517232"/>
            <a:ext cx="1944216" cy="134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2195736" y="3140968"/>
            <a:ext cx="6491064" cy="2866323"/>
          </a:xfrm>
        </p:spPr>
        <p:txBody>
          <a:bodyPr/>
          <a:lstStyle/>
          <a:p>
            <a:r>
              <a:rPr lang="zh-CN" altLang="en-US" dirty="0" smtClean="0"/>
              <a:t>微晶纤维素</a:t>
            </a:r>
            <a:endParaRPr lang="en-US" altLang="zh-CN" dirty="0" smtClean="0"/>
          </a:p>
          <a:p>
            <a:r>
              <a:rPr lang="zh-CN" altLang="en-US" dirty="0" smtClean="0"/>
              <a:t>预胶化淀粉</a:t>
            </a:r>
            <a:endParaRPr lang="en-US" altLang="zh-CN" dirty="0" smtClean="0"/>
          </a:p>
          <a:p>
            <a:r>
              <a:rPr lang="zh-CN" altLang="en-US" dirty="0" smtClean="0"/>
              <a:t>聚维酮</a:t>
            </a:r>
            <a:endParaRPr lang="en-US" altLang="zh-CN" dirty="0" smtClean="0"/>
          </a:p>
          <a:p>
            <a:r>
              <a:rPr lang="zh-CN" altLang="en-US" dirty="0" smtClean="0"/>
              <a:t>交联聚维酮</a:t>
            </a:r>
            <a:endParaRPr lang="zh-CN" altLang="en-US" dirty="0" smtClean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475656" y="1772816"/>
            <a:ext cx="7182540" cy="720080"/>
          </a:xfrm>
        </p:spPr>
        <p:txBody>
          <a:bodyPr/>
          <a:lstStyle/>
          <a:p>
            <a:r>
              <a:rPr lang="zh-CN" altLang="en-US" dirty="0" smtClean="0"/>
              <a:t>涉及品种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8582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dirty="0" smtClean="0"/>
              <a:t>保证其纯度和效果</a:t>
            </a: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r>
              <a:rPr lang="zh-CN" altLang="en-US" sz="2400" dirty="0" smtClean="0"/>
              <a:t>其中欧洲药典还增加了颜色控制项以控制其他有颜色的杂质。</a:t>
            </a:r>
            <a:endParaRPr lang="en-US" altLang="zh-CN" sz="2400" dirty="0" smtClean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5576" y="1785926"/>
            <a:ext cx="7902620" cy="850986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鉴别中的溶解度</a:t>
            </a:r>
            <a:endParaRPr lang="zh-CN" altLang="en-US" sz="3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9512" y="2492896"/>
          <a:ext cx="8676454" cy="1426497"/>
        </p:xfrm>
        <a:graphic>
          <a:graphicData uri="http://schemas.openxmlformats.org/drawingml/2006/table">
            <a:tbl>
              <a:tblPr/>
              <a:tblGrid>
                <a:gridCol w="504056"/>
                <a:gridCol w="3024336"/>
                <a:gridCol w="2448272"/>
                <a:gridCol w="2699790"/>
              </a:tblGrid>
              <a:tr h="14264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鉴别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1.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与重铬酸钾形成橙黄色沉淀；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2.</a:t>
                      </a:r>
                      <a:r>
                        <a:rPr lang="zh-CN" sz="1600" kern="0" dirty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与硝酸钴和硫氰酸铵成浅蓝色；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3.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加碘试液显棕红色。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1.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红外；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2.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同中国药典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3.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同中国药典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2;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4.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同中国药典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5.50mg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本品可溶于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1ml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水中。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1.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红外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2.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与二甲氨基苯甲醛产生粉色；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3.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加碘显红色；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4.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500mg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本品可溶于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10ml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水中。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3574" marR="23574" marT="51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586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200" dirty="0" smtClean="0"/>
              <a:t>  各药典的</a:t>
            </a:r>
            <a:r>
              <a:rPr lang="en-US" altLang="zh-CN" sz="3200" dirty="0" smtClean="0"/>
              <a:t>K </a:t>
            </a:r>
            <a:r>
              <a:rPr lang="zh-CN" altLang="en-US" sz="3200" dirty="0" smtClean="0"/>
              <a:t>值要求范围基本一致</a:t>
            </a:r>
            <a:endParaRPr lang="en-US" altLang="zh-CN" sz="3200" dirty="0" smtClean="0"/>
          </a:p>
          <a:p>
            <a:pPr>
              <a:buNone/>
            </a:pPr>
            <a:r>
              <a:rPr lang="zh-CN" altLang="en-US" sz="3200" dirty="0" smtClean="0"/>
              <a:t>  </a:t>
            </a:r>
            <a:endParaRPr lang="en-US" altLang="zh-CN" sz="3200" dirty="0" smtClean="0"/>
          </a:p>
          <a:p>
            <a:pPr>
              <a:buNone/>
            </a:pPr>
            <a:r>
              <a:rPr lang="en-US" altLang="zh-CN" sz="3200" dirty="0" smtClean="0"/>
              <a:t>  </a:t>
            </a:r>
            <a:endParaRPr lang="en-US" altLang="zh-CN" sz="3200" dirty="0" smtClean="0"/>
          </a:p>
          <a:p>
            <a:pPr>
              <a:buNone/>
            </a:pPr>
            <a:r>
              <a:rPr lang="en-US" altLang="zh-CN" sz="3200" dirty="0" smtClean="0"/>
              <a:t>  </a:t>
            </a:r>
            <a:endParaRPr lang="en-US" altLang="zh-CN" sz="3200" dirty="0" smtClean="0"/>
          </a:p>
          <a:p>
            <a:pPr>
              <a:buNone/>
            </a:pPr>
            <a:r>
              <a:rPr lang="en-US" altLang="zh-CN" sz="3200" dirty="0" smtClean="0"/>
              <a:t>  </a:t>
            </a:r>
            <a:r>
              <a:rPr lang="zh-CN" altLang="en-US" sz="2400" dirty="0" smtClean="0"/>
              <a:t>但欧洲药典在其功能相关的指标</a:t>
            </a:r>
            <a:r>
              <a:rPr lang="en-US" altLang="zh-CN" sz="2400" dirty="0" smtClean="0"/>
              <a:t>  </a:t>
            </a:r>
            <a:r>
              <a:rPr lang="zh-CN" altLang="en-US" sz="2400" dirty="0" smtClean="0"/>
              <a:t>中对个别品种的</a:t>
            </a:r>
            <a:r>
              <a:rPr lang="en-US" altLang="zh-CN" sz="2400" dirty="0" smtClean="0"/>
              <a:t>K</a:t>
            </a:r>
            <a:r>
              <a:rPr lang="zh-CN" altLang="en-US" sz="2400" dirty="0" smtClean="0"/>
              <a:t>值有更严格的要求。</a:t>
            </a:r>
            <a:endParaRPr lang="en-US" altLang="zh-CN" sz="3200" dirty="0" smtClean="0"/>
          </a:p>
          <a:p>
            <a:pPr>
              <a:buNone/>
            </a:pPr>
            <a:endParaRPr lang="en-US" altLang="zh-CN" sz="2400" dirty="0" smtClean="0"/>
          </a:p>
          <a:p>
            <a:endParaRPr lang="zh-CN" altLang="en-US" sz="2800" dirty="0" smtClean="0"/>
          </a:p>
          <a:p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285752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27584" y="2924944"/>
          <a:ext cx="7056784" cy="1224136"/>
        </p:xfrm>
        <a:graphic>
          <a:graphicData uri="http://schemas.openxmlformats.org/drawingml/2006/table">
            <a:tbl>
              <a:tblPr/>
              <a:tblGrid>
                <a:gridCol w="1109261"/>
                <a:gridCol w="1935305"/>
                <a:gridCol w="2088713"/>
                <a:gridCol w="1923505"/>
              </a:tblGrid>
              <a:tr h="12241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K 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值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27.0-32.0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K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≤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15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85-115%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K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＞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15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90-108%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。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K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≤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15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85-115%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K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＞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15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90-108%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。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3071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200" dirty="0" smtClean="0"/>
              <a:t>欧美药典规定更详细和严格。</a:t>
            </a:r>
            <a:endParaRPr lang="en-US" altLang="zh-CN" sz="2000" dirty="0" smtClean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187624" y="1357298"/>
            <a:ext cx="7470572" cy="91957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pH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11560" y="3429000"/>
          <a:ext cx="7344816" cy="792088"/>
        </p:xfrm>
        <a:graphic>
          <a:graphicData uri="http://schemas.openxmlformats.org/drawingml/2006/table">
            <a:tbl>
              <a:tblPr/>
              <a:tblGrid>
                <a:gridCol w="1154537"/>
                <a:gridCol w="2014297"/>
                <a:gridCol w="2173967"/>
                <a:gridCol w="2002015"/>
              </a:tblGrid>
              <a:tr h="7920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pH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3.0-7.0 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K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≤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30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3.0-5.0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K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＞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30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4.0-7.0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。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K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≤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30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3.0-5.0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K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＞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30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4.0-7.0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。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99592" y="3933056"/>
            <a:ext cx="7787208" cy="2074235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方法不同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7509520" cy="1143000"/>
          </a:xfrm>
        </p:spPr>
        <p:txBody>
          <a:bodyPr/>
          <a:lstStyle/>
          <a:p>
            <a:r>
              <a:rPr lang="zh-CN" altLang="en-US" dirty="0" smtClean="0"/>
              <a:t>醛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524000" y="2348880"/>
          <a:ext cx="5928320" cy="1195055"/>
        </p:xfrm>
        <a:graphic>
          <a:graphicData uri="http://schemas.openxmlformats.org/drawingml/2006/table">
            <a:tbl>
              <a:tblPr/>
              <a:tblGrid>
                <a:gridCol w="743744"/>
                <a:gridCol w="1813959"/>
                <a:gridCol w="1754703"/>
                <a:gridCol w="1615914"/>
              </a:tblGrid>
              <a:tr h="11950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醛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消耗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0.1 M </a:t>
                      </a:r>
                      <a:r>
                        <a:rPr lang="en-US" sz="2000" kern="100" dirty="0" err="1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NaOH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滴定液不得过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9.1ml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UV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0.05% 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UV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0.05%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331640" y="4365104"/>
            <a:ext cx="7355160" cy="1642187"/>
          </a:xfrm>
        </p:spPr>
        <p:txBody>
          <a:bodyPr>
            <a:normAutofit/>
          </a:bodyPr>
          <a:lstStyle/>
          <a:p>
            <a:pPr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7509520" cy="1143000"/>
          </a:xfrm>
        </p:spPr>
        <p:txBody>
          <a:bodyPr/>
          <a:lstStyle/>
          <a:p>
            <a:r>
              <a:rPr lang="en-US" altLang="zh-CN" dirty="0" smtClean="0"/>
              <a:t>NVP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99592" y="2420888"/>
          <a:ext cx="6984775" cy="1656184"/>
        </p:xfrm>
        <a:graphic>
          <a:graphicData uri="http://schemas.openxmlformats.org/drawingml/2006/table">
            <a:tbl>
              <a:tblPr/>
              <a:tblGrid>
                <a:gridCol w="1097942"/>
                <a:gridCol w="1915556"/>
                <a:gridCol w="2067399"/>
                <a:gridCol w="1903878"/>
              </a:tblGrid>
              <a:tr h="16561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NVP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815" marR="4381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消耗</a:t>
                      </a: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0.05 M 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碘滴定液不得过</a:t>
                      </a: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3.6ml</a:t>
                      </a:r>
                      <a:endParaRPr lang="zh-CN" altLang="en-US" sz="1800" kern="100" dirty="0" smtClean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815" marR="4381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HPLC,10PPM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815" marR="4381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HPLC,10PPM</a:t>
                      </a:r>
                      <a:endParaRPr lang="zh-CN" altLang="en-US" sz="2000" kern="100" dirty="0" smtClean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815" marR="4381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971600" y="4365104"/>
            <a:ext cx="64760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NVP</a:t>
            </a:r>
            <a:r>
              <a:rPr lang="zh-CN" alt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在常规储存条件下也可能发生聚合！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868144" y="5877272"/>
            <a:ext cx="2818656" cy="130019"/>
          </a:xfrm>
        </p:spPr>
        <p:txBody>
          <a:bodyPr>
            <a:normAutofit fontScale="25000" lnSpcReduction="20000"/>
          </a:bodyPr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7509520" cy="1143000"/>
          </a:xfrm>
        </p:spPr>
        <p:txBody>
          <a:bodyPr/>
          <a:lstStyle/>
          <a:p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759290" y="2060848"/>
          <a:ext cx="6384710" cy="2592287"/>
        </p:xfrm>
        <a:graphic>
          <a:graphicData uri="http://schemas.openxmlformats.org/drawingml/2006/table">
            <a:tbl>
              <a:tblPr/>
              <a:tblGrid>
                <a:gridCol w="1921819"/>
                <a:gridCol w="832788"/>
                <a:gridCol w="1889789"/>
                <a:gridCol w="1740314"/>
              </a:tblGrid>
              <a:tr h="7394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肼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1ppm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1ppm</a:t>
                      </a:r>
                      <a:endParaRPr lang="zh-CN" sz="20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2-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吡咯烷酮</a:t>
                      </a:r>
                      <a:endParaRPr lang="zh-CN" sz="20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20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3.0%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3.0%</a:t>
                      </a:r>
                      <a:endParaRPr lang="zh-CN" sz="20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4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过氧化物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20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400ppm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400ppm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4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甲酸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20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0.5%</a:t>
                      </a:r>
                      <a:endParaRPr lang="zh-CN" sz="20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0.5%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线形标注 1 5"/>
          <p:cNvSpPr/>
          <p:nvPr/>
        </p:nvSpPr>
        <p:spPr>
          <a:xfrm flipH="1">
            <a:off x="539552" y="1412776"/>
            <a:ext cx="1584176" cy="648072"/>
          </a:xfrm>
          <a:prstGeom prst="borderCallout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偶氮二异丁腈的物料</a:t>
            </a:r>
            <a:endParaRPr lang="zh-CN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线形标注 1 6"/>
          <p:cNvSpPr/>
          <p:nvPr/>
        </p:nvSpPr>
        <p:spPr>
          <a:xfrm flipH="1">
            <a:off x="539552" y="2276872"/>
            <a:ext cx="1584176" cy="648072"/>
          </a:xfrm>
          <a:prstGeom prst="borderCallout1">
            <a:avLst>
              <a:gd name="adj1" fmla="val 49321"/>
              <a:gd name="adj2" fmla="val -4485"/>
              <a:gd name="adj3" fmla="val 112500"/>
              <a:gd name="adj4" fmla="val -383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NVP</a:t>
            </a:r>
            <a:r>
              <a:rPr lang="zh-CN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的起始物料</a:t>
            </a:r>
            <a:endParaRPr lang="zh-CN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线形标注 1 9"/>
          <p:cNvSpPr/>
          <p:nvPr/>
        </p:nvSpPr>
        <p:spPr>
          <a:xfrm flipH="1">
            <a:off x="179512" y="3212976"/>
            <a:ext cx="1944216" cy="504056"/>
          </a:xfrm>
          <a:prstGeom prst="borderCallout1">
            <a:avLst>
              <a:gd name="adj1" fmla="val 39914"/>
              <a:gd name="adj2" fmla="val -5198"/>
              <a:gd name="adj3" fmla="val 82265"/>
              <a:gd name="adj4" fmla="val -281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聚合过程中物料</a:t>
            </a:r>
            <a:endParaRPr lang="zh-CN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线形标注 1 10"/>
          <p:cNvSpPr/>
          <p:nvPr/>
        </p:nvSpPr>
        <p:spPr>
          <a:xfrm flipH="1">
            <a:off x="0" y="3933056"/>
            <a:ext cx="2195736" cy="648072"/>
          </a:xfrm>
          <a:prstGeom prst="borderCallout1">
            <a:avLst>
              <a:gd name="adj1" fmla="val 37563"/>
              <a:gd name="adj2" fmla="val -1392"/>
              <a:gd name="adj3" fmla="val 65468"/>
              <a:gd name="adj4" fmla="val -2514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工艺杂质</a:t>
            </a:r>
            <a:endParaRPr lang="zh-CN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506985"/>
          </a:xfrm>
        </p:spPr>
        <p:txBody>
          <a:bodyPr>
            <a:normAutofit/>
          </a:bodyPr>
          <a:lstStyle/>
          <a:p>
            <a:endParaRPr lang="en-US" altLang="zh-CN" sz="2000" dirty="0" smtClean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203848" y="404664"/>
            <a:ext cx="5382340" cy="57150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粘度和分子量</a:t>
            </a:r>
            <a:endParaRPr lang="zh-CN" altLang="en-US" dirty="0"/>
          </a:p>
        </p:txBody>
      </p:sp>
      <p:pic>
        <p:nvPicPr>
          <p:cNvPr id="31745" name="Picture 1" descr="C:\Users\wangxinxin\AppData\Roaming\Tencent\Users\2329750397\QQ\WinTemp\RichOle\3ZVR(37@4$0Q]652[K0@ADC.png"/>
          <p:cNvPicPr>
            <a:picLocks noChangeAspect="1" noChangeArrowheads="1"/>
          </p:cNvPicPr>
          <p:nvPr/>
        </p:nvPicPr>
        <p:blipFill>
          <a:blip r:embed="rId1" r:link="rId2"/>
          <a:srcRect/>
          <a:stretch>
            <a:fillRect/>
          </a:stretch>
        </p:blipFill>
        <p:spPr bwMode="auto">
          <a:xfrm>
            <a:off x="323528" y="1484784"/>
            <a:ext cx="8208912" cy="4536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{E5D80577-7236-471D-850D-EF4AF57DB5F6}.pn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7544" y="2421646"/>
            <a:ext cx="8064895" cy="4436354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27584" y="1700808"/>
            <a:ext cx="5760640" cy="504056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不同浓度</a:t>
            </a:r>
            <a:r>
              <a:rPr lang="en-US" altLang="zh-CN" dirty="0" smtClean="0"/>
              <a:t>PVPK30</a:t>
            </a:r>
            <a:r>
              <a:rPr lang="zh-CN" altLang="en-US" dirty="0" smtClean="0"/>
              <a:t>的使用</a:t>
            </a:r>
            <a:endParaRPr lang="zh-CN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_看图王.pn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27784" y="0"/>
            <a:ext cx="5112567" cy="6858000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2500330"/>
          </a:xfrm>
        </p:spPr>
        <p:txBody>
          <a:bodyPr/>
          <a:lstStyle/>
          <a:p>
            <a:r>
              <a:rPr lang="zh-CN" altLang="en-US" dirty="0" smtClean="0"/>
              <a:t>粘合剂</a:t>
            </a:r>
            <a:endParaRPr lang="en-US" altLang="zh-CN" dirty="0" smtClean="0"/>
          </a:p>
          <a:p>
            <a:r>
              <a:rPr lang="zh-CN" altLang="en-US" dirty="0" smtClean="0"/>
              <a:t>崩解剂</a:t>
            </a:r>
            <a:endParaRPr lang="en-US" altLang="zh-CN" dirty="0" smtClean="0"/>
          </a:p>
          <a:p>
            <a:r>
              <a:rPr lang="zh-CN" altLang="en-US" dirty="0" smtClean="0"/>
              <a:t>填充剂</a:t>
            </a:r>
            <a:endParaRPr lang="en-US" altLang="zh-CN" dirty="0" smtClean="0"/>
          </a:p>
          <a:p>
            <a:r>
              <a:rPr lang="zh-CN" altLang="en-US" dirty="0" smtClean="0"/>
              <a:t>稳定剂</a:t>
            </a:r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91615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交联聚维酮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043608" y="3140968"/>
            <a:ext cx="7643192" cy="2866323"/>
          </a:xfrm>
        </p:spPr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填充剂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粘合剂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崩解剂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403648" y="1628800"/>
            <a:ext cx="7110532" cy="919574"/>
          </a:xfrm>
        </p:spPr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微晶纤维素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</p:nvPr>
        </p:nvGraphicFramePr>
        <p:xfrm>
          <a:off x="-1" y="6"/>
          <a:ext cx="9144000" cy="6865147"/>
        </p:xfrm>
        <a:graphic>
          <a:graphicData uri="http://schemas.openxmlformats.org/drawingml/2006/table">
            <a:tbl>
              <a:tblPr/>
              <a:tblGrid>
                <a:gridCol w="1185545"/>
                <a:gridCol w="2070100"/>
                <a:gridCol w="2729229"/>
                <a:gridCol w="2043511"/>
                <a:gridCol w="1115615"/>
              </a:tblGrid>
              <a:tr h="336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指标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中国药典</a:t>
                      </a: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2015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NF35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EP9.2 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备注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0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性状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白色或类白色粉末，几乎无臭，具引湿性。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在水，乙醇，三氯甲烷或乙醚中不溶。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 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白色或浅黄色引湿性粉末或薄片。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不溶于水，</a:t>
                      </a:r>
                      <a:r>
                        <a:rPr lang="en-US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96%</a:t>
                      </a:r>
                      <a:r>
                        <a:rPr lang="zh-CN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乙醇，二氯甲烷。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4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鉴别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1.</a:t>
                      </a: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加碘试液和淀粉应无色；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2.</a:t>
                      </a:r>
                      <a:r>
                        <a:rPr lang="zh-CN" sz="1100" kern="0" dirty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红外</a:t>
                      </a: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。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1.</a:t>
                      </a: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红外；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2. </a:t>
                      </a: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加碘试液和淀粉应无色：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3.</a:t>
                      </a:r>
                      <a:r>
                        <a:rPr lang="zh-CN" sz="11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制成水混悬液后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15</a:t>
                      </a:r>
                      <a:r>
                        <a:rPr lang="zh-CN" sz="11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分钟不澄清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;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4.</a:t>
                      </a:r>
                      <a:r>
                        <a:rPr lang="zh-CN" sz="11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水混悬液过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63</a:t>
                      </a:r>
                      <a:r>
                        <a:rPr lang="zh-CN" sz="11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μ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m</a:t>
                      </a:r>
                      <a:r>
                        <a:rPr lang="zh-CN" sz="11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筛，残留物大于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15%</a:t>
                      </a:r>
                      <a:r>
                        <a:rPr lang="zh-CN" sz="11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为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type A</a:t>
                      </a:r>
                      <a:r>
                        <a:rPr lang="zh-CN" sz="11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，小于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15%</a:t>
                      </a:r>
                      <a:r>
                        <a:rPr lang="zh-CN" sz="11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为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type B</a:t>
                      </a:r>
                      <a:r>
                        <a:rPr lang="zh-CN" sz="11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。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同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USP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水中可溶物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1.0%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1.5%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同</a:t>
                      </a:r>
                      <a:r>
                        <a:rPr lang="en-US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USP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过氧化物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UV</a:t>
                      </a:r>
                      <a:r>
                        <a:rPr lang="zh-CN" altLang="en-US" sz="1100" kern="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altLang="zh-CN" sz="1100" kern="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400ppm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Type A</a:t>
                      </a: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400ppm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Type B</a:t>
                      </a: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1000ppm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同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USP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pH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5.0-8.0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NVP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HPLC,10PPM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HPLC,10PPM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HPLC,10PPM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1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干燥失重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zh-CN" altLang="en-US" sz="1100" kern="100" dirty="0" smtClean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水分</a:t>
                      </a:r>
                      <a:r>
                        <a:rPr lang="zh-CN" sz="1100" kern="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不得</a:t>
                      </a: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过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5.0% 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同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USP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炽灼残渣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不得过</a:t>
                      </a:r>
                      <a:r>
                        <a:rPr lang="en-US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0.1%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同中国药典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同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USP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重金属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不得过</a:t>
                      </a:r>
                      <a:r>
                        <a:rPr lang="en-US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10ppm 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 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砷盐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2ppm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含氮量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11.0-12.8%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同中国药典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标签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 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表明类型，</a:t>
                      </a:r>
                      <a:r>
                        <a:rPr lang="en-US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A OR B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表明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K</a:t>
                      </a: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值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7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水合能力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 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 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离心后残留物与取样量的比例一般为</a:t>
                      </a:r>
                      <a:r>
                        <a:rPr lang="en-US" sz="1200" kern="0" dirty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3/9</a:t>
                      </a:r>
                      <a:r>
                        <a:rPr lang="zh-CN" sz="1200" kern="0" dirty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用于崩解剂时考虑。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粒度分布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 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 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无限度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336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粉体流变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无限度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3463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沉降体积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10g</a:t>
                      </a:r>
                      <a:r>
                        <a:rPr lang="zh-CN" sz="1100" kern="0" dirty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产品在水中所占体积应大于</a:t>
                      </a:r>
                      <a:r>
                        <a:rPr lang="en-US" sz="1100" kern="0" dirty="0"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60ml</a:t>
                      </a:r>
                      <a:r>
                        <a:rPr lang="zh-CN" sz="1100" kern="0" dirty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。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 smtClean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用于</a:t>
                      </a:r>
                      <a:r>
                        <a:rPr lang="zh-CN" altLang="en-US" sz="1100" kern="0" dirty="0" smtClean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混悬</a:t>
                      </a:r>
                      <a:r>
                        <a:rPr lang="zh-CN" sz="1100" kern="0" dirty="0" smtClean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稳定剂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标题 5"/>
          <p:cNvSpPr>
            <a:spLocks noGrp="1"/>
          </p:cNvSpPr>
          <p:nvPr>
            <p:ph type="title" idx="4294967295"/>
          </p:nvPr>
        </p:nvSpPr>
        <p:spPr>
          <a:xfrm>
            <a:off x="8100392" y="1628800"/>
            <a:ext cx="129208" cy="282327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51520" y="2420888"/>
          <a:ext cx="8028385" cy="1529286"/>
        </p:xfrm>
        <a:graphic>
          <a:graphicData uri="http://schemas.openxmlformats.org/drawingml/2006/table">
            <a:tbl>
              <a:tblPr/>
              <a:tblGrid>
                <a:gridCol w="792088"/>
                <a:gridCol w="2232248"/>
                <a:gridCol w="4176464"/>
                <a:gridCol w="827585"/>
              </a:tblGrid>
              <a:tr h="8514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鉴别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1.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加碘试液和淀粉应无色；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2.</a:t>
                      </a:r>
                      <a:r>
                        <a:rPr lang="zh-CN" sz="2000" kern="0" dirty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红外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。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1.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红外；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2. 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加碘试液和淀粉应无色：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3.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制成水混悬液后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15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分钟不澄清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;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4.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水混悬液过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63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μ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m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筛，残留物大于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15%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为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type A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，小于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15%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为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type B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。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同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USP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鉴别</a:t>
            </a:r>
            <a:endParaRPr lang="zh-CN" altLang="en-US" dirty="0"/>
          </a:p>
        </p:txBody>
      </p:sp>
      <p:sp>
        <p:nvSpPr>
          <p:cNvPr id="5" name="线形标注 1(带强调线) 4"/>
          <p:cNvSpPr/>
          <p:nvPr/>
        </p:nvSpPr>
        <p:spPr>
          <a:xfrm>
            <a:off x="1259632" y="3933056"/>
            <a:ext cx="1656184" cy="1224136"/>
          </a:xfrm>
          <a:prstGeom prst="accentCallout1">
            <a:avLst>
              <a:gd name="adj1" fmla="val 3691"/>
              <a:gd name="adj2" fmla="val -52"/>
              <a:gd name="adj3" fmla="val -60885"/>
              <a:gd name="adj4" fmla="val 1217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悬浮能力</a:t>
            </a:r>
            <a:endParaRPr lang="zh-CN" altLang="en-US" dirty="0"/>
          </a:p>
        </p:txBody>
      </p:sp>
      <p:sp>
        <p:nvSpPr>
          <p:cNvPr id="8" name="线形标注 1(带强调线) 7"/>
          <p:cNvSpPr/>
          <p:nvPr/>
        </p:nvSpPr>
        <p:spPr>
          <a:xfrm>
            <a:off x="6300192" y="4005064"/>
            <a:ext cx="1728192" cy="1008112"/>
          </a:xfrm>
          <a:prstGeom prst="accentCallout1">
            <a:avLst>
              <a:gd name="adj1" fmla="val 52008"/>
              <a:gd name="adj2" fmla="val -10097"/>
              <a:gd name="adj3" fmla="val -12470"/>
              <a:gd name="adj4" fmla="val -647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Who am I</a:t>
            </a:r>
            <a:r>
              <a:rPr lang="zh-CN" altLang="en-US" dirty="0" smtClean="0"/>
              <a:t>？？？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074235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可作为其纯度的参考。</a:t>
            </a:r>
            <a:endParaRPr lang="zh-CN" altLang="en-US" sz="24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7581528" cy="1143000"/>
          </a:xfrm>
        </p:spPr>
        <p:txBody>
          <a:bodyPr/>
          <a:lstStyle/>
          <a:p>
            <a:r>
              <a:rPr lang="zh-CN" altLang="en-US" dirty="0" smtClean="0"/>
              <a:t>水中可溶物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27584" y="2492897"/>
          <a:ext cx="6408712" cy="576064"/>
        </p:xfrm>
        <a:graphic>
          <a:graphicData uri="http://schemas.openxmlformats.org/drawingml/2006/table">
            <a:tbl>
              <a:tblPr/>
              <a:tblGrid>
                <a:gridCol w="2448272"/>
                <a:gridCol w="1080120"/>
                <a:gridCol w="1513942"/>
                <a:gridCol w="1366378"/>
              </a:tblGrid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水中可溶物</a:t>
                      </a:r>
                      <a:endParaRPr lang="zh-CN" sz="2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1.0</a:t>
                      </a:r>
                      <a:r>
                        <a:rPr lang="en-US" altLang="zh-CN" sz="2800" kern="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%</a:t>
                      </a:r>
                      <a:endParaRPr lang="zh-CN" sz="2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1.5%</a:t>
                      </a:r>
                      <a:endParaRPr lang="zh-CN" sz="2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同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USP</a:t>
                      </a:r>
                      <a:endParaRPr lang="zh-CN" sz="2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1930219"/>
          </a:xfrm>
        </p:spPr>
        <p:txBody>
          <a:bodyPr/>
          <a:lstStyle/>
          <a:p>
            <a:pPr>
              <a:buNone/>
            </a:pPr>
            <a:r>
              <a:rPr lang="zh-CN" altLang="en-US" sz="2400" dirty="0" smtClean="0"/>
              <a:t>聚合反应中的物料</a:t>
            </a:r>
            <a:endParaRPr lang="zh-CN" altLang="en-US" sz="2400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过氧化物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1520" y="2924944"/>
          <a:ext cx="5911541" cy="792005"/>
        </p:xfrm>
        <a:graphic>
          <a:graphicData uri="http://schemas.openxmlformats.org/drawingml/2006/table">
            <a:tbl>
              <a:tblPr/>
              <a:tblGrid>
                <a:gridCol w="921349"/>
                <a:gridCol w="1382907"/>
                <a:gridCol w="2346907"/>
                <a:gridCol w="1260378"/>
              </a:tblGrid>
              <a:tr h="7920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过氧化物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UV,400</a:t>
                      </a:r>
                      <a:r>
                        <a:rPr lang="en-US" altLang="zh-CN" sz="1600" kern="1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ppm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Type A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400ppm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Type B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1000ppm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同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USP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9210" marR="2921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625" name="Picture 1" descr="C:\Users\wangxinxin\AppData\Roaming\Tencent\Users\2329750397\QQ\WinTemp\RichOle\6QIC78H_}1_(OJ73XNBA2{I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76256" y="2996952"/>
            <a:ext cx="1484294" cy="1296144"/>
          </a:xfrm>
          <a:prstGeom prst="rect">
            <a:avLst/>
          </a:prstGeom>
          <a:noFill/>
        </p:spPr>
      </p:pic>
      <p:sp>
        <p:nvSpPr>
          <p:cNvPr id="8" name="云形标注 7"/>
          <p:cNvSpPr/>
          <p:nvPr/>
        </p:nvSpPr>
        <p:spPr>
          <a:xfrm>
            <a:off x="6876256" y="980728"/>
            <a:ext cx="2016224" cy="17281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辅料中有没有过氧化物呢？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426163"/>
          </a:xfrm>
        </p:spPr>
        <p:txBody>
          <a:bodyPr>
            <a:normAutofit/>
          </a:bodyPr>
          <a:lstStyle/>
          <a:p>
            <a:pPr>
              <a:buNone/>
            </a:pPr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229600" cy="70697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与功能相关参数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1520" y="2852936"/>
          <a:ext cx="8640960" cy="1756660"/>
        </p:xfrm>
        <a:graphic>
          <a:graphicData uri="http://schemas.openxmlformats.org/drawingml/2006/table">
            <a:tbl>
              <a:tblPr/>
              <a:tblGrid>
                <a:gridCol w="1656184"/>
                <a:gridCol w="288032"/>
                <a:gridCol w="360040"/>
                <a:gridCol w="4248472"/>
                <a:gridCol w="2088232"/>
              </a:tblGrid>
              <a:tr h="3957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水合能力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 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 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离心后残留物与取样量的比例一般为</a:t>
                      </a:r>
                      <a:r>
                        <a:rPr lang="en-US" sz="2400" kern="0" dirty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3/9</a:t>
                      </a:r>
                      <a:r>
                        <a:rPr lang="zh-CN" sz="2400" kern="0" dirty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用于崩解剂时考虑。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粒度分布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 </a:t>
                      </a:r>
                      <a:endParaRPr lang="zh-CN" sz="20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 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无限度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336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粉体流变</a:t>
                      </a:r>
                      <a:endParaRPr lang="zh-CN" sz="20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20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无限度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3463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沉降体积</a:t>
                      </a:r>
                      <a:endParaRPr lang="zh-CN" sz="20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20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20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10g</a:t>
                      </a:r>
                      <a:r>
                        <a:rPr lang="zh-CN" sz="2000" kern="0" dirty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产品在水中所占体积应大于</a:t>
                      </a:r>
                      <a:r>
                        <a:rPr lang="en-US" sz="2000" kern="0" dirty="0"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60ml</a:t>
                      </a:r>
                      <a:r>
                        <a:rPr lang="zh-CN" sz="2000" kern="0" dirty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。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4316" marR="24316" marT="5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0" dirty="0" smtClean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用于</a:t>
                      </a:r>
                      <a:r>
                        <a:rPr lang="zh-CN" altLang="en-US" sz="2000" kern="0" dirty="0" smtClean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混悬</a:t>
                      </a:r>
                      <a:r>
                        <a:rPr lang="zh-CN" sz="2000" kern="0" dirty="0" smtClean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稳定剂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_看图王.pn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26195" y="0"/>
            <a:ext cx="4987636" cy="6858000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5" descr="T4V1QXW$~@WT[C`B[7SC$[M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96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</p:nvPr>
        </p:nvGraphicFramePr>
        <p:xfrm>
          <a:off x="0" y="-1"/>
          <a:ext cx="9143999" cy="6938393"/>
        </p:xfrm>
        <a:graphic>
          <a:graphicData uri="http://schemas.openxmlformats.org/drawingml/2006/table">
            <a:tbl>
              <a:tblPr/>
              <a:tblGrid>
                <a:gridCol w="1043608"/>
                <a:gridCol w="2376264"/>
                <a:gridCol w="2092139"/>
                <a:gridCol w="2228341"/>
                <a:gridCol w="1403647"/>
              </a:tblGrid>
              <a:tr h="228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指标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中国药典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2015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NF35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EP9.0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备注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性状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白色或类白色粉末或颗粒状粉末，无臭无味。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在水，乙醇，乙醚，稀硫酸，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5%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氢氧化钠中几乎不溶。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基本与中国药典一致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鉴别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与氯化锌碘试剂反应变蓝；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聚合度不大于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350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。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蓝紫色；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与中国药典相同。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蓝紫色；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与中国药典相同。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6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溶解性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50mg</a:t>
                      </a:r>
                      <a:r>
                        <a:rPr kumimoji="0" lang="zh-CN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本品可溶于</a:t>
                      </a:r>
                      <a:r>
                        <a:rPr kumimoji="0" lang="en-US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10ml</a:t>
                      </a:r>
                      <a:r>
                        <a:rPr kumimoji="0" lang="zh-CN" sz="1600" kern="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铜四氨络合物的氨溶液。</a:t>
                      </a:r>
                      <a:endParaRPr kumimoji="0" lang="zh-CN" sz="1600" kern="10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酸碱度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5.0-7.5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氯化物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不大于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0.03%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水中溶解物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不大于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0.2%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不大于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0.25%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不大于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0.25%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醚中溶解物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不大于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0.05%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淀粉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加碘试液不得显蓝色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电导率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与水电导差值不得过</a:t>
                      </a:r>
                      <a:r>
                        <a:rPr lang="en-US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75</a:t>
                      </a: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μ</a:t>
                      </a:r>
                      <a:r>
                        <a:rPr lang="en-US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S/cm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干燥失重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不得过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7.0%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炽灼残渣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不得过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0.1%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重金属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不得过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10ppm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与中国药典相同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砷盐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不得过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2ppm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微生物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TAMC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不大于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1000cfu/g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TYMC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不大于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100cfu/g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不得检出金黄色葡萄球菌，绿脓杆菌，大肠杆菌，沙门氏菌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TAMC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不大于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1000cfu/g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TYMC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不大于</a:t>
                      </a: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100cfu/g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不得检出金黄色葡萄球菌，绿脓杆菌，大肠杆菌，沙门氏菌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堆密度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与标签一致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粒度分布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（可以不捡）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与标签一致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无限度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欧洲药典明确说明，若用于填充剂，粘合剂，崩解剂时，应考虑这两项。</a:t>
                      </a:r>
                      <a:endParaRPr lang="zh-CN" sz="12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粉</a:t>
                      </a:r>
                      <a:r>
                        <a:rPr lang="zh-CN" sz="1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体</a:t>
                      </a: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流变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1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无限度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6" name="标题 5"/>
          <p:cNvSpPr>
            <a:spLocks noGrp="1"/>
          </p:cNvSpPr>
          <p:nvPr>
            <p:ph type="title" idx="4294967295"/>
          </p:nvPr>
        </p:nvSpPr>
        <p:spPr>
          <a:xfrm>
            <a:off x="8892480" y="2740344"/>
            <a:ext cx="251520" cy="45719"/>
          </a:xfrm>
        </p:spPr>
        <p:txBody>
          <a:bodyPr>
            <a:normAutofit fontScale="90000"/>
          </a:bodyPr>
          <a:lstStyle/>
          <a:p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4572008"/>
            <a:ext cx="1471594" cy="143528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14348" y="1428736"/>
            <a:ext cx="2714644" cy="785818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鉴别</a:t>
            </a:r>
            <a:r>
              <a:rPr lang="en-US" altLang="zh-CN" sz="2800" dirty="0" smtClean="0"/>
              <a:t>---</a:t>
            </a:r>
            <a:r>
              <a:rPr lang="zh-CN" altLang="en-US" sz="2800" dirty="0" smtClean="0"/>
              <a:t>聚合度</a:t>
            </a:r>
            <a:endParaRPr lang="zh-CN" altLang="en-US" sz="28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4" name="Picture 2" descr="C:\Users\wangxinxin\AppData\Roaming\Tencent\Users\2329750397\QQ\WinTemp\RichOle\X6_GC_WVZWTOQ1~2HQUKW78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1560" y="2132856"/>
            <a:ext cx="7848872" cy="3980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55576" y="3789040"/>
            <a:ext cx="7859786" cy="164022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800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50mg</a:t>
            </a:r>
            <a:r>
              <a:rPr lang="zh-CN" altLang="en-US" sz="2800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本品可溶于</a:t>
            </a:r>
            <a:r>
              <a:rPr lang="en-US" sz="2800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10ml</a:t>
            </a:r>
            <a:r>
              <a:rPr lang="zh-CN" altLang="en-US" sz="2800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铜四氨络合物的氨溶液。</a:t>
            </a:r>
            <a:endParaRPr lang="en-US" altLang="zh-CN" sz="2800" kern="100" dirty="0" smtClean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0">
              <a:buNone/>
            </a:pPr>
            <a:endParaRPr lang="en-US" altLang="zh-CN" sz="2000" kern="100" dirty="0" smtClean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0">
              <a:buNone/>
            </a:pPr>
            <a:r>
              <a:rPr lang="zh-CN" altLang="en-US" sz="2000" dirty="0" smtClean="0">
                <a:solidFill>
                  <a:srgbClr val="FF0000"/>
                </a:solidFill>
              </a:rPr>
              <a:t>纯度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39552" y="1628800"/>
            <a:ext cx="3714776" cy="714380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溶解度</a:t>
            </a:r>
            <a:endParaRPr lang="zh-CN" altLang="en-US" sz="28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39552" y="2420888"/>
          <a:ext cx="7588391" cy="1296144"/>
        </p:xfrm>
        <a:graphic>
          <a:graphicData uri="http://schemas.openxmlformats.org/drawingml/2006/table">
            <a:tbl>
              <a:tblPr/>
              <a:tblGrid>
                <a:gridCol w="1224136"/>
                <a:gridCol w="1008112"/>
                <a:gridCol w="1368152"/>
                <a:gridCol w="3987991"/>
              </a:tblGrid>
              <a:tr h="12961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溶解性</a:t>
                      </a:r>
                      <a:endParaRPr lang="zh-CN" sz="2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2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2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50mg</a:t>
                      </a:r>
                      <a:r>
                        <a:rPr lang="zh-CN" sz="2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本品可溶于</a:t>
                      </a:r>
                      <a:r>
                        <a:rPr lang="en-US" sz="2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10ml</a:t>
                      </a:r>
                      <a:r>
                        <a:rPr lang="zh-CN" sz="28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铜四氨络合物的氨溶液。</a:t>
                      </a:r>
                      <a:endParaRPr lang="zh-CN" sz="28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323528" y="4941168"/>
            <a:ext cx="8229600" cy="936104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制剂商根据原料药性质选择不同酸碱的电导的辅料。</a:t>
            </a:r>
            <a:endParaRPr lang="zh-CN" altLang="en-US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39552" y="2636912"/>
            <a:ext cx="1872208" cy="943506"/>
          </a:xfrm>
        </p:spPr>
        <p:txBody>
          <a:bodyPr>
            <a:normAutofit fontScale="90000"/>
          </a:bodyPr>
          <a:lstStyle/>
          <a:p>
            <a:r>
              <a:rPr lang="zh-CN" altLang="en-US" sz="3200" b="0" dirty="0" smtClean="0"/>
              <a:t>酸碱度和电导率</a:t>
            </a:r>
            <a:endParaRPr lang="zh-CN" altLang="en-US" sz="3200" b="0" dirty="0"/>
          </a:p>
        </p:txBody>
      </p:sp>
      <p:pic>
        <p:nvPicPr>
          <p:cNvPr id="47105" name="Picture 1" descr="C:\Users\wangxinxin\AppData\Roaming\Tencent\Users\2329750397\QQ\WinTemp\RichOle\~E3%HGQ~GM%{U~2[MCW@[E8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4048" y="2924944"/>
            <a:ext cx="1872208" cy="1860129"/>
          </a:xfrm>
          <a:prstGeom prst="rect">
            <a:avLst/>
          </a:prstGeom>
          <a:noFill/>
        </p:spPr>
      </p:pic>
      <p:sp>
        <p:nvSpPr>
          <p:cNvPr id="8" name="云形标注 7"/>
          <p:cNvSpPr/>
          <p:nvPr/>
        </p:nvSpPr>
        <p:spPr>
          <a:xfrm>
            <a:off x="5508104" y="1052736"/>
            <a:ext cx="1152128" cy="1512168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我怕碱！！！</a:t>
            </a:r>
            <a:endParaRPr lang="zh-CN" altLang="en-US" dirty="0"/>
          </a:p>
        </p:txBody>
      </p:sp>
      <p:sp>
        <p:nvSpPr>
          <p:cNvPr id="9" name="云形标注 8"/>
          <p:cNvSpPr/>
          <p:nvPr/>
        </p:nvSpPr>
        <p:spPr>
          <a:xfrm flipH="1">
            <a:off x="3419872" y="1772816"/>
            <a:ext cx="1656184" cy="1656184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我怕酸</a:t>
            </a:r>
            <a:r>
              <a:rPr lang="en-US" altLang="zh-CN" dirty="0" smtClean="0"/>
              <a:t>···</a:t>
            </a:r>
            <a:endParaRPr lang="zh-CN" altLang="en-US" dirty="0"/>
          </a:p>
        </p:txBody>
      </p:sp>
      <p:sp>
        <p:nvSpPr>
          <p:cNvPr id="10" name="云形标注 9"/>
          <p:cNvSpPr/>
          <p:nvPr/>
        </p:nvSpPr>
        <p:spPr>
          <a:xfrm>
            <a:off x="7092280" y="1700808"/>
            <a:ext cx="1656184" cy="1512168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我怕离子</a:t>
            </a:r>
            <a:r>
              <a:rPr lang="en-US" altLang="zh-CN" dirty="0" smtClean="0"/>
              <a:t>~~~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755576" y="3068960"/>
          <a:ext cx="7588391" cy="2194560"/>
        </p:xfrm>
        <a:graphic>
          <a:graphicData uri="http://schemas.openxmlformats.org/drawingml/2006/table">
            <a:tbl>
              <a:tblPr/>
              <a:tblGrid>
                <a:gridCol w="899592"/>
                <a:gridCol w="612576"/>
                <a:gridCol w="2952328"/>
                <a:gridCol w="3123895"/>
              </a:tblGrid>
              <a:tr h="914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微生物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TAMC</a:t>
                      </a:r>
                      <a:r>
                        <a:rPr lang="zh-CN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不大于</a:t>
                      </a:r>
                      <a:r>
                        <a:rPr lang="en-US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1000cfu/g</a:t>
                      </a:r>
                      <a:r>
                        <a:rPr lang="zh-CN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TYMC</a:t>
                      </a:r>
                      <a:r>
                        <a:rPr lang="zh-CN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不大于</a:t>
                      </a:r>
                      <a:r>
                        <a:rPr lang="en-US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100cfu/g</a:t>
                      </a:r>
                      <a:r>
                        <a:rPr lang="zh-CN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不得检出金黄色葡萄球菌，绿脓杆菌，大肠杆菌，沙门氏菌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TAMC</a:t>
                      </a:r>
                      <a:r>
                        <a:rPr lang="zh-CN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不大于</a:t>
                      </a:r>
                      <a:r>
                        <a:rPr lang="en-US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1000cfu/g</a:t>
                      </a:r>
                      <a:r>
                        <a:rPr lang="zh-CN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TYMC</a:t>
                      </a:r>
                      <a:r>
                        <a:rPr lang="zh-CN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不大于</a:t>
                      </a:r>
                      <a:r>
                        <a:rPr lang="en-US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100cfu/g</a:t>
                      </a:r>
                      <a:r>
                        <a:rPr lang="zh-CN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不得检出金黄色葡萄球菌，绿脓杆菌，大肠杆菌，沙门氏菌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187624" y="1928802"/>
            <a:ext cx="7684886" cy="1143000"/>
          </a:xfrm>
        </p:spPr>
        <p:txBody>
          <a:bodyPr>
            <a:normAutofit/>
          </a:bodyPr>
          <a:lstStyle/>
          <a:p>
            <a:r>
              <a:rPr lang="zh-CN" altLang="en-US" sz="3200" b="0" dirty="0" smtClean="0"/>
              <a:t>微生物</a:t>
            </a:r>
            <a:endParaRPr lang="zh-CN" altLang="en-US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99411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b="0" dirty="0" smtClean="0"/>
              <a:t>堆密度，粒度分布，粉体流变</a:t>
            </a:r>
            <a:endParaRPr lang="zh-CN" altLang="en-US" sz="4000" b="0" dirty="0"/>
          </a:p>
        </p:txBody>
      </p:sp>
      <p:pic>
        <p:nvPicPr>
          <p:cNvPr id="4" name="Picture 2" descr="C:\Users\wangxinxin\AppData\Roaming\Tencent\Users\2329750397\QQ\WinTemp\RichOle\X6_GC_WVZWTOQ1~2HQUKW78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3568" y="2276872"/>
            <a:ext cx="7848872" cy="3980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质朴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3901</Words>
  <Application>WPS 演示</Application>
  <PresentationFormat>全屏显示(4:3)</PresentationFormat>
  <Paragraphs>960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4" baseType="lpstr">
      <vt:lpstr>Arial</vt:lpstr>
      <vt:lpstr>宋体</vt:lpstr>
      <vt:lpstr>Wingdings</vt:lpstr>
      <vt:lpstr>Arial</vt:lpstr>
      <vt:lpstr>Wingdings 3</vt:lpstr>
      <vt:lpstr>Wingdings</vt:lpstr>
      <vt:lpstr>Verdana</vt:lpstr>
      <vt:lpstr>Wingdings 2</vt:lpstr>
      <vt:lpstr>楷体</vt:lpstr>
      <vt:lpstr>Calibri</vt:lpstr>
      <vt:lpstr>Times New Roman</vt:lpstr>
      <vt:lpstr>Lucida Sans Unicode</vt:lpstr>
      <vt:lpstr>黑体</vt:lpstr>
      <vt:lpstr>微软雅黑</vt:lpstr>
      <vt:lpstr>Arial Unicode MS</vt:lpstr>
      <vt:lpstr>Gill Sans MT</vt:lpstr>
      <vt:lpstr>质朴</vt:lpstr>
      <vt:lpstr>聚合</vt:lpstr>
      <vt:lpstr>---石家庄凯瑞德 王欣欣 2017.7.8</vt:lpstr>
      <vt:lpstr>涉及品种</vt:lpstr>
      <vt:lpstr>1. 微晶纤维素</vt:lpstr>
      <vt:lpstr>PowerPoint 演示文稿</vt:lpstr>
      <vt:lpstr>鉴别---聚合度</vt:lpstr>
      <vt:lpstr>溶解度</vt:lpstr>
      <vt:lpstr>酸碱度和电导率</vt:lpstr>
      <vt:lpstr>微生物</vt:lpstr>
      <vt:lpstr>堆密度，粒度分布，粉体流变</vt:lpstr>
      <vt:lpstr>PowerPoint 演示文稿</vt:lpstr>
      <vt:lpstr>2.预胶化淀粉</vt:lpstr>
      <vt:lpstr>PowerPoint 演示文稿</vt:lpstr>
      <vt:lpstr>酸度，二氧化硫，氧化物质</vt:lpstr>
      <vt:lpstr>欧洲药典中的显微鉴别和其他杂质</vt:lpstr>
      <vt:lpstr>冷水中可溶物  粒度分布  粉体流变</vt:lpstr>
      <vt:lpstr>部分预胶化产品中支链和直链的比例</vt:lpstr>
      <vt:lpstr>3. 聚维酮</vt:lpstr>
      <vt:lpstr>PowerPoint 演示文稿</vt:lpstr>
      <vt:lpstr>PowerPoint 演示文稿</vt:lpstr>
      <vt:lpstr>鉴别中的溶解度</vt:lpstr>
      <vt:lpstr>PowerPoint 演示文稿</vt:lpstr>
      <vt:lpstr>pH</vt:lpstr>
      <vt:lpstr>醛</vt:lpstr>
      <vt:lpstr>NVP</vt:lpstr>
      <vt:lpstr>PowerPoint 演示文稿</vt:lpstr>
      <vt:lpstr>粘度和分子量</vt:lpstr>
      <vt:lpstr>不同浓度PVPK30的使用</vt:lpstr>
      <vt:lpstr>PowerPoint 演示文稿</vt:lpstr>
      <vt:lpstr>4.交联聚维酮</vt:lpstr>
      <vt:lpstr>PowerPoint 演示文稿</vt:lpstr>
      <vt:lpstr>鉴别</vt:lpstr>
      <vt:lpstr>水中可溶物</vt:lpstr>
      <vt:lpstr>过氧化物</vt:lpstr>
      <vt:lpstr>与功能相关参数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王欣欣</dc:creator>
  <cp:lastModifiedBy>malihu</cp:lastModifiedBy>
  <cp:revision>113</cp:revision>
  <dcterms:created xsi:type="dcterms:W3CDTF">2017-03-03T07:31:00Z</dcterms:created>
  <dcterms:modified xsi:type="dcterms:W3CDTF">2017-11-20T10:12:52Z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