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353" r:id="rId5"/>
    <p:sldId id="345" r:id="rId6"/>
    <p:sldId id="315" r:id="rId7"/>
    <p:sldId id="354" r:id="rId8"/>
    <p:sldId id="356" r:id="rId9"/>
    <p:sldId id="357" r:id="rId10"/>
    <p:sldId id="346" r:id="rId11"/>
    <p:sldId id="369" r:id="rId12"/>
    <p:sldId id="372" r:id="rId13"/>
    <p:sldId id="325" r:id="rId14"/>
    <p:sldId id="370" r:id="rId15"/>
    <p:sldId id="371" r:id="rId16"/>
    <p:sldId id="367" r:id="rId17"/>
    <p:sldId id="350" r:id="rId18"/>
    <p:sldId id="368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ngxinxin" initials="wxx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7" autoAdjust="0"/>
    <p:restoredTop sz="94660"/>
  </p:normalViewPr>
  <p:slideViewPr>
    <p:cSldViewPr>
      <p:cViewPr varScale="1">
        <p:scale>
          <a:sx n="62" d="100"/>
          <a:sy n="62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任意多边形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任意多边形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任意多边形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角三角形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5" name="直接连接符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接连接符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内容占位符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../media/image1.jpeg"/><Relationship Id="rId12" Type="http://schemas.openxmlformats.org/officeDocument/2006/relationships/image" Target="../media/image3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1214414" y="2357430"/>
            <a:ext cx="6929486" cy="142876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b="0" i="0" dirty="0" smtClean="0">
                <a:solidFill>
                  <a:srgbClr val="1A1A1A"/>
                </a:solidFill>
                <a:latin typeface="Arial" panose="020B0604020202020204"/>
              </a:rPr>
              <a:t> Common Technical Document</a:t>
            </a:r>
            <a:endParaRPr kumimoji="0" 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4857760"/>
            <a:ext cx="1328718" cy="1271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  <a:endParaRPr kumimoji="0" lang="zh-CN" altLang="en-US" dirty="0" smtClean="0"/>
          </a:p>
          <a:p>
            <a:pPr lvl="1" eaLnBrk="1" latinLnBrk="0" hangingPunct="1"/>
            <a:r>
              <a:rPr kumimoji="0" lang="zh-CN" altLang="en-US" dirty="0" smtClean="0"/>
              <a:t>第二级</a:t>
            </a:r>
            <a:endParaRPr kumimoji="0" lang="zh-CN" altLang="en-US" dirty="0" smtClean="0"/>
          </a:p>
          <a:p>
            <a:pPr lvl="2" eaLnBrk="1" latinLnBrk="0" hangingPunct="1"/>
            <a:r>
              <a:rPr kumimoji="0" lang="zh-CN" altLang="en-US" dirty="0" smtClean="0"/>
              <a:t>第三级</a:t>
            </a:r>
            <a:endParaRPr kumimoji="0" lang="zh-CN" altLang="en-US" dirty="0" smtClean="0"/>
          </a:p>
          <a:p>
            <a:pPr lvl="3" eaLnBrk="1" latinLnBrk="0" hangingPunct="1"/>
            <a:r>
              <a:rPr kumimoji="0" lang="zh-CN" altLang="en-US" dirty="0" smtClean="0"/>
              <a:t>第四级</a:t>
            </a:r>
            <a:endParaRPr kumimoji="0" lang="zh-CN" altLang="en-US" dirty="0" smtClean="0"/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28" name="直接连接符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接连接符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图片 10"/>
          <p:cNvPicPr/>
          <p:nvPr userDrawn="1"/>
        </p:nvPicPr>
        <p:blipFill>
          <a:blip r:embed="rId12"/>
          <a:stretch>
            <a:fillRect/>
          </a:stretch>
        </p:blipFill>
        <p:spPr>
          <a:xfrm>
            <a:off x="714348" y="428604"/>
            <a:ext cx="1857388" cy="857256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indent="0" algn="l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defRPr kumimoji="0" lang="en-US" sz="3200" b="0" i="0" kern="1200" baseline="0" smtClean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任意多边形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角三角形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11" name="图片 10"/>
          <p:cNvPicPr/>
          <p:nvPr userDrawn="1"/>
        </p:nvPicPr>
        <p:blipFill>
          <a:blip r:embed="rId13"/>
          <a:stretch>
            <a:fillRect/>
          </a:stretch>
        </p:blipFill>
        <p:spPr>
          <a:xfrm>
            <a:off x="714348" y="428604"/>
            <a:ext cx="1857388" cy="857256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2976" y="3356992"/>
            <a:ext cx="6858000" cy="1728192"/>
          </a:xfrm>
        </p:spPr>
        <p:txBody>
          <a:bodyPr>
            <a:noAutofit/>
          </a:bodyPr>
          <a:lstStyle/>
          <a:p>
            <a:r>
              <a:rPr lang="en-US" altLang="zh-CN" sz="2800" b="0" dirty="0" smtClean="0">
                <a:effectLst/>
              </a:rPr>
              <a:t>---</a:t>
            </a:r>
            <a:r>
              <a:rPr lang="zh-CN" altLang="en-US" sz="2800" b="0" dirty="0" smtClean="0">
                <a:effectLst/>
              </a:rPr>
              <a:t>石家庄凯瑞德</a:t>
            </a:r>
            <a:br>
              <a:rPr lang="en-US" altLang="zh-CN" sz="2800" b="0" dirty="0" smtClean="0">
                <a:effectLst/>
              </a:rPr>
            </a:br>
            <a:r>
              <a:rPr lang="zh-CN" altLang="en-US" sz="2800" b="0" dirty="0" smtClean="0">
                <a:effectLst/>
              </a:rPr>
              <a:t>李文博</a:t>
            </a:r>
            <a:br>
              <a:rPr lang="en-US" altLang="zh-CN" sz="2800" b="0" dirty="0" smtClean="0">
                <a:effectLst/>
              </a:rPr>
            </a:br>
            <a:r>
              <a:rPr lang="en-US" altLang="zh-CN" sz="2800" b="0" dirty="0" smtClean="0">
                <a:effectLst/>
              </a:rPr>
              <a:t>2017.8.5</a:t>
            </a:r>
            <a:endParaRPr lang="zh-CN" altLang="en-US" sz="2800" b="0" dirty="0">
              <a:effectLst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4348" y="2132856"/>
            <a:ext cx="7772400" cy="1710030"/>
          </a:xfrm>
        </p:spPr>
        <p:txBody>
          <a:bodyPr>
            <a:normAutofit/>
          </a:bodyPr>
          <a:lstStyle/>
          <a:p>
            <a:pPr algn="l"/>
            <a:r>
              <a:rPr lang="zh-CN" altLang="en-US" sz="4400" dirty="0" smtClean="0"/>
              <a:t>原料药的国际注册标准及关键点</a:t>
            </a:r>
            <a:endParaRPr lang="zh-CN" altLang="en-US" sz="4400" dirty="0" smtClean="0"/>
          </a:p>
        </p:txBody>
      </p:sp>
      <p:pic>
        <p:nvPicPr>
          <p:cNvPr id="5" name="图片 4"/>
          <p:cNvPicPr/>
          <p:nvPr/>
        </p:nvPicPr>
        <p:blipFill>
          <a:blip r:embed="rId1"/>
          <a:stretch>
            <a:fillRect/>
          </a:stretch>
        </p:blipFill>
        <p:spPr>
          <a:xfrm>
            <a:off x="714348" y="571480"/>
            <a:ext cx="2071702" cy="85725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99795" y="1332865"/>
            <a:ext cx="7776845" cy="4463415"/>
          </a:xfrm>
        </p:spPr>
        <p:txBody>
          <a:bodyPr>
            <a:normAutofit fontScale="80000"/>
          </a:bodyPr>
          <a:lstStyle/>
          <a:p>
            <a:endParaRPr dirty="0" smtClean="0"/>
          </a:p>
          <a:p>
            <a:endParaRPr dirty="0" smtClean="0"/>
          </a:p>
          <a:p>
            <a:r>
              <a:rPr dirty="0" smtClean="0"/>
              <a:t>1类：所有摄入途径均具有高毒性的元素，可能有不同来源</a:t>
            </a:r>
            <a:endParaRPr dirty="0" smtClean="0"/>
          </a:p>
          <a:p>
            <a:pPr marL="109855" indent="0">
              <a:buNone/>
            </a:pPr>
            <a:endParaRPr dirty="0" smtClean="0"/>
          </a:p>
          <a:p>
            <a:r>
              <a:rPr dirty="0" smtClean="0"/>
              <a:t>2类：毒性依据摄入途径不同有差异的元素，分为2A和2B两子类：</a:t>
            </a:r>
            <a:endParaRPr dirty="0" smtClean="0"/>
          </a:p>
          <a:p>
            <a:endParaRPr dirty="0" smtClean="0"/>
          </a:p>
          <a:p>
            <a:pPr marL="109855" indent="0">
              <a:buNone/>
            </a:pPr>
            <a:r>
              <a:rPr dirty="0" smtClean="0"/>
              <a:t>        A类：可能有不同来源，以及</a:t>
            </a:r>
            <a:endParaRPr dirty="0" smtClean="0"/>
          </a:p>
          <a:p>
            <a:pPr marL="109855" indent="0">
              <a:buNone/>
            </a:pPr>
            <a:r>
              <a:rPr dirty="0" smtClean="0"/>
              <a:t>        B类：除有意加入生产工艺中以外出现可能性较小</a:t>
            </a:r>
            <a:endParaRPr dirty="0" smtClean="0"/>
          </a:p>
          <a:p>
            <a:endParaRPr dirty="0" smtClean="0"/>
          </a:p>
          <a:p>
            <a:r>
              <a:rPr dirty="0" smtClean="0"/>
              <a:t>3类：口服低毒元素</a:t>
            </a:r>
            <a:endParaRPr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494071" y="400672"/>
            <a:ext cx="7182540" cy="1143000"/>
          </a:xfrm>
        </p:spPr>
        <p:txBody>
          <a:bodyPr>
            <a:normAutofit/>
          </a:bodyPr>
          <a:lstStyle/>
          <a:p>
            <a:pPr algn="r"/>
            <a:r>
              <a:rPr lang="zh-CN" altLang="en-US" dirty="0"/>
              <a:t>分类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/>
          <p:nvPr>
            <p:ph type="title"/>
          </p:nvPr>
        </p:nvSpPr>
        <p:spPr/>
        <p:txBody>
          <a:bodyPr/>
          <a:p>
            <a:pPr algn="ctr"/>
            <a:r>
              <a:rPr lang="zh-CN" altLang="en-US" sz="2000"/>
              <a:t>元素杂质允许日暴露量</a:t>
            </a:r>
            <a:endParaRPr lang="zh-CN" altLang="en-US" sz="2000"/>
          </a:p>
        </p:txBody>
      </p:sp>
      <p:graphicFrame>
        <p:nvGraphicFramePr>
          <p:cNvPr id="0" name="表格 -1"/>
          <p:cNvGraphicFramePr/>
          <p:nvPr/>
        </p:nvGraphicFramePr>
        <p:xfrm>
          <a:off x="1855470" y="1550035"/>
          <a:ext cx="6973570" cy="5204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8195"/>
                <a:gridCol w="798830"/>
                <a:gridCol w="1591310"/>
                <a:gridCol w="1594485"/>
                <a:gridCol w="1593215"/>
                <a:gridCol w="597535"/>
              </a:tblGrid>
              <a:tr h="208915">
                <a:tc gridSpan="2"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元素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分类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口服</a:t>
                      </a:r>
                      <a:r>
                        <a:rPr lang="en-US" altLang="zh-CN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PDE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注射</a:t>
                      </a:r>
                      <a:r>
                        <a:rPr lang="en-US" altLang="zh-CN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PDE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吸入</a:t>
                      </a:r>
                      <a:r>
                        <a:rPr lang="en-US" altLang="zh-CN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PDE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574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Cd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镉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28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铅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28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砷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01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Hg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汞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64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钴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2A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64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钒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2A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637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Ni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镍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2A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91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Tl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铊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91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Au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金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637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Pd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钯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28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铱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01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Os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锇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28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Rh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铑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637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Ru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铷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91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硒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130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91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Ag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银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637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Pt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铂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64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Li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锂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550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64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锑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1200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701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钡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1400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28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Mo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钼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28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Cu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铜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844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Sn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锡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6000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891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Cr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铬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11000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/>
          <p:nvPr>
            <p:ph type="title"/>
          </p:nvPr>
        </p:nvSpPr>
        <p:spPr/>
        <p:txBody>
          <a:bodyPr>
            <a:normAutofit/>
          </a:bodyPr>
          <a:p>
            <a:pPr algn="r"/>
            <a:r>
              <a:rPr lang="zh-CN" altLang="en-US" sz="2000"/>
              <a:t>日剂量不超过10g/天的药品中含有的元素杂质</a:t>
            </a:r>
            <a:br>
              <a:rPr lang="zh-CN" altLang="en-US" sz="2000"/>
            </a:br>
            <a:r>
              <a:rPr lang="zh-CN" altLang="en-US" sz="2000"/>
              <a:t>限度（μg/g）</a:t>
            </a:r>
            <a:endParaRPr lang="zh-CN" altLang="en-US" sz="2000"/>
          </a:p>
        </p:txBody>
      </p:sp>
      <p:graphicFrame>
        <p:nvGraphicFramePr>
          <p:cNvPr id="2" name="表格 1"/>
          <p:cNvGraphicFramePr/>
          <p:nvPr/>
        </p:nvGraphicFramePr>
        <p:xfrm>
          <a:off x="1945640" y="1418590"/>
          <a:ext cx="6740525" cy="5358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2950"/>
                <a:gridCol w="738505"/>
                <a:gridCol w="1457960"/>
                <a:gridCol w="1467485"/>
                <a:gridCol w="1463675"/>
                <a:gridCol w="869950"/>
              </a:tblGrid>
              <a:tr h="214630">
                <a:tc gridSpan="2"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元素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分类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口服浓度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注射浓度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吸入浓度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404812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99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Cd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镉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0.2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0.2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99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铅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砷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0.2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Hg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汞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钴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2A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钒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2A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Ni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镍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2A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Tl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铊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0.8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0.8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0.8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99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Au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金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99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Pd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钯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Ir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铱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Os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锇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Rh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铑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99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Ru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铷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99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硒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Ag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银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0.7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Pt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铂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36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Li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锂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Sb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锑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钡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Mo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钼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99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Cu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铜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3995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Sn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锡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4630"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Cr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zh-CN" altLang="en-US" sz="1000" b="0" u="none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铬</a:t>
                      </a:r>
                      <a:endParaRPr lang="zh-CN" altLang="en-US" sz="1000" b="0" u="none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1100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0" indent="0" algn="l">
                        <a:buNone/>
                      </a:pPr>
                      <a:r>
                        <a:rPr lang="en-US" altLang="zh-CN" sz="1000" b="0" u="none">
                          <a:solidFill>
                            <a:srgbClr val="2F3F5B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0.3</a:t>
                      </a:r>
                      <a:endParaRPr lang="en-US" altLang="zh-CN" sz="1000" b="0" u="none">
                        <a:solidFill>
                          <a:srgbClr val="2F3F5B"/>
                        </a:solidFill>
                        <a:highlight>
                          <a:srgbClr val="FFFFFF"/>
                        </a:highlight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/>
          <p:nvPr>
            <p:ph type="title"/>
          </p:nvPr>
        </p:nvSpPr>
        <p:spPr/>
        <p:txBody>
          <a:bodyPr>
            <a:normAutofit/>
          </a:bodyPr>
          <a:p>
            <a:pPr algn="r"/>
            <a:r>
              <a:rPr lang="zh-CN" altLang="en-US" sz="2000"/>
              <a:t>产品风险分析中要考虑的金属元素</a:t>
            </a:r>
            <a:endParaRPr lang="zh-CN" altLang="en-US" sz="20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l="1014"/>
          <a:stretch>
            <a:fillRect/>
          </a:stretch>
        </p:blipFill>
        <p:spPr>
          <a:xfrm>
            <a:off x="1588135" y="1417955"/>
            <a:ext cx="6694170" cy="23653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8135" y="3874770"/>
            <a:ext cx="6419215" cy="28740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08539" y="2587883"/>
            <a:ext cx="8229600" cy="2506283"/>
          </a:xfrm>
        </p:spPr>
        <p:txBody>
          <a:bodyPr>
            <a:normAutofit/>
          </a:bodyPr>
          <a:lstStyle/>
          <a:p>
            <a:r>
              <a:rPr lang="zh-CN" altLang="en-US" dirty="0"/>
              <a:t>标准</a:t>
            </a:r>
            <a:endParaRPr lang="zh-CN" altLang="en-US" dirty="0"/>
          </a:p>
          <a:p>
            <a:r>
              <a:rPr lang="zh-CN" altLang="en-US" dirty="0"/>
              <a:t>次数</a:t>
            </a:r>
            <a:endParaRPr lang="zh-CN" altLang="en-US" dirty="0"/>
          </a:p>
          <a:p>
            <a:r>
              <a:rPr lang="zh-CN" altLang="en-US" dirty="0"/>
              <a:t>验证</a:t>
            </a:r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87624" y="1628800"/>
            <a:ext cx="7470572" cy="871498"/>
          </a:xfrm>
        </p:spPr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·回收与套用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99795" y="2556510"/>
            <a:ext cx="7776845" cy="3450590"/>
          </a:xfrm>
        </p:spPr>
        <p:txBody>
          <a:bodyPr/>
          <a:lstStyle/>
          <a:p>
            <a:r>
              <a:rPr lang="en-US" altLang="zh-CN" dirty="0" smtClean="0"/>
              <a:t>CEP:</a:t>
            </a:r>
            <a:endParaRPr lang="en-US" altLang="zh-CN" dirty="0" smtClean="0"/>
          </a:p>
          <a:p>
            <a:pPr marL="109855" indent="0">
              <a:buNone/>
            </a:pPr>
            <a:r>
              <a:rPr lang="en-US" altLang="zh-CN" dirty="0" smtClean="0"/>
              <a:t>      </a:t>
            </a:r>
            <a:r>
              <a:rPr lang="en-US" altLang="zh-CN" sz="2400" dirty="0" smtClean="0"/>
              <a:t> 1</a:t>
            </a:r>
            <a:r>
              <a:rPr lang="zh-CN" altLang="en-US" sz="2400" dirty="0" smtClean="0"/>
              <a:t>、有关物质：</a:t>
            </a:r>
            <a:r>
              <a:rPr lang="en-US" altLang="zh-CN" sz="2400" dirty="0" smtClean="0"/>
              <a:t>EP</a:t>
            </a:r>
            <a:r>
              <a:rPr lang="zh-CN" altLang="en-US" sz="2400" dirty="0" smtClean="0"/>
              <a:t>方法，杂质谱与药典一致或少，无需验证；</a:t>
            </a:r>
            <a:endParaRPr lang="zh-CN" altLang="en-US" sz="2400" dirty="0" smtClean="0"/>
          </a:p>
          <a:p>
            <a:pPr marL="109855" indent="0">
              <a:buNone/>
            </a:pPr>
            <a:r>
              <a:rPr lang="zh-CN" altLang="en-US" sz="2400" dirty="0" smtClean="0"/>
              <a:t>        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、残留溶剂：</a:t>
            </a:r>
            <a:r>
              <a:rPr lang="en-US" altLang="zh-CN" sz="2400" dirty="0" smtClean="0"/>
              <a:t>EP</a:t>
            </a:r>
            <a:r>
              <a:rPr lang="zh-CN" altLang="en-US" sz="2400" dirty="0" smtClean="0"/>
              <a:t>或其他药典，做专属性、检测限、定量限</a:t>
            </a:r>
            <a:endParaRPr lang="zh-CN" altLang="en-US" sz="2400" dirty="0" smtClean="0"/>
          </a:p>
          <a:p>
            <a:pPr>
              <a:buNone/>
            </a:pPr>
            <a:endParaRPr lang="en-US" altLang="zh-CN" sz="2400" dirty="0" smtClean="0"/>
          </a:p>
          <a:p>
            <a:endParaRPr lang="en-US" altLang="zh-CN" dirty="0" smtClean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7182540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6</a:t>
            </a:r>
            <a:r>
              <a:rPr lang="zh-CN" altLang="en-US" dirty="0"/>
              <a:t>·方法验证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47090" y="1905635"/>
            <a:ext cx="7829550" cy="4101465"/>
          </a:xfrm>
        </p:spPr>
        <p:txBody>
          <a:bodyPr/>
          <a:lstStyle/>
          <a:p>
            <a:r>
              <a:rPr lang="en-US" altLang="zh-CN" dirty="0" smtClean="0"/>
              <a:t>DMF:</a:t>
            </a:r>
            <a:endParaRPr lang="en-US" altLang="zh-CN" dirty="0" smtClean="0"/>
          </a:p>
          <a:p>
            <a:pPr marL="109855" indent="0">
              <a:buNone/>
            </a:pPr>
            <a:r>
              <a:rPr lang="en-US" altLang="zh-CN" dirty="0" smtClean="0"/>
              <a:t>    USP 1225 </a:t>
            </a:r>
            <a:r>
              <a:rPr lang="zh-CN" altLang="en-US" dirty="0" smtClean="0"/>
              <a:t>检验方法验证</a:t>
            </a:r>
            <a:endParaRPr lang="zh-CN" altLang="en-US" dirty="0" smtClean="0"/>
          </a:p>
          <a:p>
            <a:pPr marL="109855" indent="0">
              <a:buNone/>
            </a:pPr>
            <a:r>
              <a:rPr lang="en-US" altLang="zh-CN" dirty="0" smtClean="0"/>
              <a:t>    USP 1226 </a:t>
            </a:r>
            <a:r>
              <a:rPr lang="zh-CN" altLang="en-US" dirty="0" smtClean="0"/>
              <a:t>检验方法确认</a:t>
            </a:r>
            <a:endParaRPr lang="zh-CN" altLang="en-US" dirty="0" smtClean="0"/>
          </a:p>
          <a:p>
            <a:pPr marL="109855" indent="0">
              <a:buNone/>
            </a:pPr>
            <a:r>
              <a:rPr lang="zh-CN" altLang="en-US" dirty="0" smtClean="0"/>
              <a:t>    </a:t>
            </a:r>
            <a:r>
              <a:rPr lang="en-US" altLang="zh-CN" dirty="0" smtClean="0"/>
              <a:t>ICH Q 2</a:t>
            </a:r>
            <a:endParaRPr lang="en-US" altLang="zh-CN" sz="2400" dirty="0" smtClean="0"/>
          </a:p>
          <a:p>
            <a:endParaRPr lang="en-US" altLang="zh-CN" dirty="0" smtClean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7182540" cy="1143000"/>
          </a:xfrm>
        </p:spPr>
        <p:txBody>
          <a:bodyPr>
            <a:normAutofit/>
          </a:bodyPr>
          <a:lstStyle/>
          <a:p>
            <a:r>
              <a:rPr lang="en-US" altLang="zh-CN" dirty="0"/>
              <a:t>.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2267744" y="2708920"/>
            <a:ext cx="6491064" cy="2866323"/>
          </a:xfrm>
        </p:spPr>
        <p:txBody>
          <a:bodyPr>
            <a:normAutofit fontScale="60000"/>
          </a:bodyPr>
          <a:lstStyle/>
          <a:p>
            <a:r>
              <a:rPr lang="en-US" altLang="zh-CN" sz="4000" dirty="0" smtClean="0"/>
              <a:t>1</a:t>
            </a:r>
            <a:r>
              <a:rPr lang="zh-CN" altLang="en-US" sz="4000" dirty="0" smtClean="0"/>
              <a:t>、</a:t>
            </a:r>
            <a:r>
              <a:rPr lang="zh-CN" altLang="en-US" sz="4000" dirty="0" smtClean="0">
                <a:sym typeface="+mn-ea"/>
              </a:rPr>
              <a:t>有机杂质</a:t>
            </a:r>
            <a:endParaRPr lang="zh-CN" altLang="en-US" sz="4000" dirty="0" smtClean="0">
              <a:sym typeface="+mn-ea"/>
            </a:endParaRPr>
          </a:p>
          <a:p>
            <a:r>
              <a:rPr lang="en-US" altLang="zh-CN" sz="4000" dirty="0" smtClean="0">
                <a:sym typeface="+mn-ea"/>
              </a:rPr>
              <a:t>2</a:t>
            </a:r>
            <a:r>
              <a:rPr lang="zh-CN" altLang="en-US" sz="4000" dirty="0" smtClean="0">
                <a:sym typeface="+mn-ea"/>
              </a:rPr>
              <a:t>、</a:t>
            </a:r>
            <a:r>
              <a:rPr lang="zh-CN" altLang="en-US" sz="4000" dirty="0" smtClean="0"/>
              <a:t>基因毒性杂质</a:t>
            </a:r>
            <a:endParaRPr lang="zh-CN" altLang="en-US" sz="4000" dirty="0" smtClean="0"/>
          </a:p>
          <a:p>
            <a:r>
              <a:rPr lang="en-US" altLang="zh-CN" sz="4000" dirty="0" smtClean="0"/>
              <a:t>3</a:t>
            </a:r>
            <a:r>
              <a:rPr lang="zh-CN" altLang="en-US" sz="4000" dirty="0" smtClean="0"/>
              <a:t>、残留溶剂</a:t>
            </a:r>
            <a:endParaRPr lang="zh-CN" altLang="en-US" sz="4000" dirty="0" smtClean="0"/>
          </a:p>
          <a:p>
            <a:r>
              <a:rPr lang="en-US" altLang="zh-CN" sz="4000" dirty="0" smtClean="0"/>
              <a:t>4</a:t>
            </a:r>
            <a:r>
              <a:rPr lang="zh-CN" altLang="en-US" sz="4000" dirty="0" smtClean="0"/>
              <a:t>、金属元素杂质</a:t>
            </a:r>
            <a:endParaRPr lang="zh-CN" altLang="en-US" sz="4000" dirty="0" smtClean="0"/>
          </a:p>
          <a:p>
            <a:r>
              <a:rPr lang="en-US" altLang="zh-CN" sz="4000" dirty="0" smtClean="0"/>
              <a:t>5</a:t>
            </a:r>
            <a:r>
              <a:rPr lang="zh-CN" altLang="en-US" sz="4000" dirty="0" smtClean="0"/>
              <a:t>、回收与套用</a:t>
            </a:r>
            <a:endParaRPr lang="zh-CN" altLang="en-US" sz="4000" dirty="0" smtClean="0"/>
          </a:p>
          <a:p>
            <a:r>
              <a:rPr lang="en-US" altLang="zh-CN" sz="4000" dirty="0" smtClean="0"/>
              <a:t>6</a:t>
            </a:r>
            <a:r>
              <a:rPr lang="zh-CN" altLang="en-US" sz="4000" dirty="0" smtClean="0"/>
              <a:t>、方法验证</a:t>
            </a:r>
            <a:endParaRPr lang="zh-CN" altLang="en-US" sz="4000" dirty="0" smtClean="0"/>
          </a:p>
          <a:p>
            <a:pPr marL="109855" indent="0">
              <a:buNone/>
            </a:pPr>
            <a:endParaRPr lang="zh-CN" altLang="en-US" sz="4000" dirty="0" smtClean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475656" y="1772816"/>
            <a:ext cx="7182540" cy="720080"/>
          </a:xfrm>
        </p:spPr>
        <p:txBody>
          <a:bodyPr/>
          <a:lstStyle/>
          <a:p>
            <a:r>
              <a:rPr lang="zh-CN" altLang="en-US" dirty="0"/>
              <a:t>通常存在的问题：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08539" y="2587883"/>
            <a:ext cx="8229600" cy="2506283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类型</a:t>
            </a:r>
            <a:r>
              <a:rPr lang="en-US" altLang="zh-CN" dirty="0" smtClean="0"/>
              <a:t>—</a:t>
            </a:r>
            <a:r>
              <a:rPr lang="zh-CN" altLang="en-US" dirty="0" smtClean="0"/>
              <a:t>药典中杂质（全验证）</a:t>
            </a:r>
            <a:r>
              <a:rPr lang="en-US" altLang="zh-CN" dirty="0" smtClean="0"/>
              <a:t>/</a:t>
            </a:r>
            <a:r>
              <a:rPr lang="zh-CN" altLang="en-US" dirty="0" smtClean="0"/>
              <a:t>非药典杂质根据残留量确定验证项目</a:t>
            </a:r>
            <a:endParaRPr lang="en-US" altLang="zh-CN" dirty="0" smtClean="0"/>
          </a:p>
          <a:p>
            <a:r>
              <a:rPr lang="zh-CN" altLang="en-US" dirty="0" smtClean="0"/>
              <a:t>来源</a:t>
            </a:r>
            <a:r>
              <a:rPr lang="en-US" altLang="zh-CN" dirty="0" smtClean="0"/>
              <a:t>—</a:t>
            </a:r>
            <a:r>
              <a:rPr lang="zh-CN" altLang="en-US" dirty="0" smtClean="0"/>
              <a:t>工艺中使用</a:t>
            </a:r>
            <a:r>
              <a:rPr lang="en-US" altLang="zh-CN" dirty="0" smtClean="0"/>
              <a:t>/</a:t>
            </a:r>
            <a:r>
              <a:rPr lang="zh-CN" altLang="en-US" dirty="0" smtClean="0"/>
              <a:t>工艺中产生</a:t>
            </a:r>
            <a:r>
              <a:rPr lang="en-US" altLang="zh-CN" dirty="0" smtClean="0"/>
              <a:t>/</a:t>
            </a:r>
            <a:r>
              <a:rPr lang="zh-CN" altLang="en-US" dirty="0" smtClean="0"/>
              <a:t>物料中存在</a:t>
            </a:r>
            <a:endParaRPr lang="en-US" altLang="zh-CN" dirty="0" smtClean="0"/>
          </a:p>
          <a:p>
            <a:r>
              <a:rPr lang="zh-CN" altLang="en-US" dirty="0" smtClean="0"/>
              <a:t>控制</a:t>
            </a:r>
            <a:r>
              <a:rPr lang="en-US" altLang="zh-CN" dirty="0" smtClean="0"/>
              <a:t>—</a:t>
            </a:r>
            <a:r>
              <a:rPr lang="zh-CN" altLang="en-US" dirty="0" smtClean="0"/>
              <a:t>方法验证</a:t>
            </a:r>
            <a:r>
              <a:rPr lang="en-US" altLang="zh-CN" dirty="0" smtClean="0"/>
              <a:t>/</a:t>
            </a:r>
            <a:r>
              <a:rPr lang="zh-CN" altLang="en-US" dirty="0" smtClean="0"/>
              <a:t>残留量</a:t>
            </a:r>
            <a:r>
              <a:rPr lang="en-US" altLang="zh-CN" dirty="0" smtClean="0"/>
              <a:t>/</a:t>
            </a:r>
            <a:r>
              <a:rPr lang="zh-CN" altLang="en-US" dirty="0" smtClean="0"/>
              <a:t>确定按照何种杂质控制</a:t>
            </a:r>
            <a:endParaRPr lang="en-US" altLang="zh-CN" dirty="0" smtClean="0"/>
          </a:p>
          <a:p>
            <a:r>
              <a:rPr lang="zh-CN" altLang="en-US" dirty="0" smtClean="0"/>
              <a:t>控制频率</a:t>
            </a:r>
            <a:r>
              <a:rPr lang="en-US" altLang="zh-CN" dirty="0" smtClean="0"/>
              <a:t>—</a:t>
            </a:r>
            <a:r>
              <a:rPr lang="zh-CN" altLang="en-US" dirty="0" smtClean="0"/>
              <a:t>是否常规控制</a:t>
            </a:r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87624" y="1628800"/>
            <a:ext cx="7470572" cy="871498"/>
          </a:xfrm>
        </p:spPr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·有机杂质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4737100" y="5481955"/>
            <a:ext cx="3291840" cy="4044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风险评估 </a:t>
            </a:r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ICHQ9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694055" y="2737738"/>
            <a:ext cx="8229600" cy="2506283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来源</a:t>
            </a:r>
            <a:r>
              <a:rPr lang="en-US" altLang="zh-CN" dirty="0" smtClean="0"/>
              <a:t>—</a:t>
            </a:r>
            <a:r>
              <a:rPr lang="zh-CN" altLang="en-US" dirty="0" smtClean="0"/>
              <a:t>工艺中使用</a:t>
            </a:r>
            <a:r>
              <a:rPr lang="en-US" altLang="zh-CN" dirty="0" smtClean="0"/>
              <a:t>/</a:t>
            </a:r>
            <a:r>
              <a:rPr lang="zh-CN" altLang="en-US" dirty="0" smtClean="0"/>
              <a:t>工艺中产生</a:t>
            </a:r>
            <a:r>
              <a:rPr lang="en-US" altLang="zh-CN" dirty="0" smtClean="0"/>
              <a:t>/</a:t>
            </a:r>
            <a:r>
              <a:rPr lang="zh-CN" altLang="en-US" dirty="0" smtClean="0"/>
              <a:t>物料中存在</a:t>
            </a:r>
            <a:endParaRPr lang="en-US" altLang="zh-CN" dirty="0" smtClean="0"/>
          </a:p>
          <a:p>
            <a:r>
              <a:rPr lang="zh-CN" altLang="en-US" dirty="0" smtClean="0"/>
              <a:t>限度</a:t>
            </a:r>
            <a:r>
              <a:rPr lang="en-US" altLang="zh-CN" dirty="0" smtClean="0"/>
              <a:t>—</a:t>
            </a:r>
            <a:r>
              <a:rPr lang="zh-CN" altLang="en-US" dirty="0" smtClean="0"/>
              <a:t>是否有官方限度</a:t>
            </a:r>
            <a:r>
              <a:rPr lang="en-US" altLang="zh-CN" dirty="0" smtClean="0"/>
              <a:t>/</a:t>
            </a:r>
            <a:r>
              <a:rPr lang="zh-CN" altLang="en-US" dirty="0" smtClean="0"/>
              <a:t>用药周期</a:t>
            </a:r>
            <a:endParaRPr lang="en-US" altLang="zh-CN" dirty="0" smtClean="0"/>
          </a:p>
          <a:p>
            <a:r>
              <a:rPr lang="zh-CN" altLang="en-US" dirty="0" smtClean="0"/>
              <a:t>控制</a:t>
            </a:r>
            <a:r>
              <a:rPr lang="en-US" altLang="zh-CN" dirty="0" smtClean="0"/>
              <a:t>—</a:t>
            </a:r>
            <a:r>
              <a:rPr lang="zh-CN" altLang="en-US" dirty="0" smtClean="0"/>
              <a:t>方法验证</a:t>
            </a:r>
            <a:r>
              <a:rPr lang="en-US" altLang="zh-CN" dirty="0" smtClean="0"/>
              <a:t>/</a:t>
            </a:r>
            <a:r>
              <a:rPr lang="zh-CN" altLang="en-US" dirty="0" smtClean="0"/>
              <a:t>残留量</a:t>
            </a:r>
            <a:r>
              <a:rPr lang="en-US" altLang="zh-CN" dirty="0" smtClean="0"/>
              <a:t>/</a:t>
            </a:r>
            <a:r>
              <a:rPr lang="zh-CN" altLang="en-US" dirty="0" smtClean="0"/>
              <a:t>确定是否需要日常控制</a:t>
            </a:r>
            <a:endParaRPr lang="zh-CN" altLang="en-US" dirty="0" smtClean="0"/>
          </a:p>
          <a:p>
            <a:pPr marL="109855" indent="0">
              <a:buNone/>
            </a:pPr>
            <a:r>
              <a:rPr lang="zh-CN" altLang="en-US" dirty="0"/>
              <a:t> </a:t>
            </a:r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87624" y="1628800"/>
            <a:ext cx="7470572" cy="871498"/>
          </a:xfrm>
        </p:spPr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·基因毒性杂质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6369050" y="4935855"/>
            <a:ext cx="1001395" cy="9531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EMA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FDA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ICH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0305" y="1463040"/>
            <a:ext cx="7145020" cy="428688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683510" y="802640"/>
            <a:ext cx="3401060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000"/>
              <a:t>指导原则</a:t>
            </a:r>
            <a:endParaRPr lang="zh-CN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内容占位符 1"/>
          <p:cNvGraphicFramePr/>
          <p:nvPr>
            <p:ph idx="1"/>
          </p:nvPr>
        </p:nvGraphicFramePr>
        <p:xfrm>
          <a:off x="720090" y="2618740"/>
          <a:ext cx="8229600" cy="309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461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相似点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不同点</a:t>
                      </a:r>
                      <a:endParaRPr lang="zh-CN" altLang="en-US"/>
                    </a:p>
                  </a:txBody>
                  <a:tcPr/>
                </a:tc>
              </a:tr>
              <a:tr h="11887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推荐的鉴定和认证潜在遗传性杂质的方法相同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推荐的处理遗传毒性和致癌性杂质的方法相同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FDA 指南包含致癌性杂质</a:t>
                      </a:r>
                      <a:endParaRPr lang="zh-CN" altLang="en-US"/>
                    </a:p>
                  </a:txBody>
                  <a:tcPr/>
                </a:tc>
              </a:tr>
              <a:tr h="5461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TTC 设定为 1.5 μg/天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指南允许的 14 天内用药的 TTC 水平为 120 μg，而非仅针对单次用药</a:t>
                      </a:r>
                      <a:endParaRPr lang="zh-CN" altLang="en-US"/>
                    </a:p>
                  </a:txBody>
                  <a:tcPr/>
                </a:tc>
              </a:tr>
              <a:tr h="54546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临床试验中短期暴露的 TTC 更高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FDA 指南不允许根据现售药品的短期暴露情况而提高 TTC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87624" y="1628800"/>
            <a:ext cx="7470572" cy="871498"/>
          </a:xfrm>
        </p:spPr>
        <p:txBody>
          <a:bodyPr/>
          <a:lstStyle/>
          <a:p>
            <a:r>
              <a:rPr lang="zh-CN" altLang="en-US" dirty="0" smtClean="0"/>
              <a:t>FDA 和 EMA 指南的比较</a:t>
            </a:r>
            <a:endParaRPr lang="zh-CN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/>
          <p:nvPr>
            <p:ph idx="1"/>
          </p:nvPr>
        </p:nvSpPr>
        <p:spPr>
          <a:xfrm>
            <a:off x="457200" y="1652905"/>
            <a:ext cx="8229600" cy="4354830"/>
          </a:xfrm>
        </p:spPr>
        <p:txBody>
          <a:bodyPr>
            <a:normAutofit fontScale="60000"/>
          </a:bodyPr>
          <a:p>
            <a:r>
              <a:rPr lang="en-US" altLang="zh-CN"/>
              <a:t>1</a:t>
            </a:r>
            <a:r>
              <a:rPr lang="zh-CN" altLang="en-US"/>
              <a:t>、具有阳性致癌数据的诱变杂质（第1类）---计算可接受摄入量（ AI）：</a:t>
            </a:r>
            <a:endParaRPr lang="zh-CN" altLang="en-US"/>
          </a:p>
          <a:p>
            <a:r>
              <a:rPr lang="zh-CN" altLang="en-US"/>
              <a:t>    •  M7 Addendum 中列出的 15 种化合物中有 10 个为该计算方法计算</a:t>
            </a:r>
            <a:endParaRPr lang="zh-CN" altLang="en-US"/>
          </a:p>
          <a:p>
            <a:r>
              <a:rPr lang="zh-CN" altLang="en-US"/>
              <a:t>    •  Carcinogenicity Potency Database (CPDB）中列明了 1574 种致癌物质的 TD50 值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、毒理学关注门槛---TTC 法(第 2/3 类)：</a:t>
            </a:r>
            <a:endParaRPr lang="zh-CN" altLang="en-US"/>
          </a:p>
          <a:p>
            <a:r>
              <a:rPr lang="zh-CN" altLang="en-US"/>
              <a:t>    •  ICHM7 主要讨论的方法，主要针对第 2/3 类基因毒性杂质，比如低级磺酸酯类等。</a:t>
            </a:r>
            <a:endParaRPr lang="zh-CN" altLang="en-US"/>
          </a:p>
          <a:p>
            <a:r>
              <a:rPr lang="zh-CN" altLang="en-US"/>
              <a:t>    •  有些化合物可能显示出非常高的诱变性（关注的队列），例如，黄曲霉毒素类、  N-亚硝基化合物、以及烷基-氧化偶氮结构。则要显著低于 TTC 法可接受摄入量。</a:t>
            </a:r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、有实际阈值证据的诱变性杂质---使用不确定性因子（ICH Q3C计算允许日暴露量（PDE）：</a:t>
            </a:r>
            <a:endParaRPr lang="zh-CN" altLang="en-US"/>
          </a:p>
          <a:p>
            <a:r>
              <a:rPr lang="zh-CN" altLang="en-US"/>
              <a:t>    •  即非线性响应的， M7 Addendum 中列出的 15 种化合物中有 3 个为该计算方法计算。</a:t>
            </a:r>
            <a:endParaRPr lang="zh-CN" altLang="en-US"/>
          </a:p>
          <a:p>
            <a:r>
              <a:rPr lang="zh-CN" altLang="en-US"/>
              <a:t>    •  ICHQ 3C 残留溶剂计算采用该法。</a:t>
            </a:r>
            <a:endParaRPr lang="zh-CN" altLang="en-US"/>
          </a:p>
        </p:txBody>
      </p:sp>
      <p:sp>
        <p:nvSpPr>
          <p:cNvPr id="5" name="标题 4"/>
          <p:cNvSpPr/>
          <p:nvPr>
            <p:ph type="title"/>
          </p:nvPr>
        </p:nvSpPr>
        <p:spPr/>
        <p:txBody>
          <a:bodyPr/>
          <a:p>
            <a:r>
              <a:rPr lang="en-US" altLang="zh-CN"/>
              <a:t>                 M7 </a:t>
            </a:r>
            <a:r>
              <a:rPr lang="zh-CN" altLang="en-US"/>
              <a:t>控制策略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99592" y="3068960"/>
            <a:ext cx="7776864" cy="2938331"/>
          </a:xfrm>
        </p:spPr>
        <p:txBody>
          <a:bodyPr/>
          <a:lstStyle/>
          <a:p>
            <a:r>
              <a:rPr lang="zh-CN" altLang="en-US" dirty="0" smtClean="0"/>
              <a:t>来源</a:t>
            </a:r>
            <a:r>
              <a:rPr lang="en-US" altLang="zh-CN" dirty="0" smtClean="0"/>
              <a:t>—</a:t>
            </a:r>
            <a:r>
              <a:rPr lang="zh-CN" altLang="en-US" dirty="0" smtClean="0"/>
              <a:t>物料</a:t>
            </a:r>
            <a:r>
              <a:rPr lang="en-US" altLang="zh-CN" dirty="0" smtClean="0"/>
              <a:t>/</a:t>
            </a:r>
            <a:r>
              <a:rPr lang="zh-CN" altLang="en-US" dirty="0" smtClean="0"/>
              <a:t>工艺</a:t>
            </a:r>
            <a:r>
              <a:rPr lang="en-US" altLang="zh-CN" dirty="0" smtClean="0"/>
              <a:t>/</a:t>
            </a:r>
            <a:r>
              <a:rPr lang="zh-CN" altLang="en-US" dirty="0" smtClean="0"/>
              <a:t>清洁剂</a:t>
            </a:r>
            <a:endParaRPr lang="zh-CN" altLang="en-US" dirty="0" smtClean="0"/>
          </a:p>
          <a:p>
            <a:r>
              <a:rPr lang="zh-CN" altLang="en-US" dirty="0" smtClean="0"/>
              <a:t>类型</a:t>
            </a:r>
            <a:r>
              <a:rPr lang="en-US" altLang="zh-CN" dirty="0" smtClean="0"/>
              <a:t>/</a:t>
            </a:r>
            <a:r>
              <a:rPr lang="zh-CN" altLang="en-US" dirty="0" smtClean="0"/>
              <a:t>限度</a:t>
            </a:r>
            <a:endParaRPr lang="en-US" altLang="zh-CN" dirty="0" smtClean="0"/>
          </a:p>
          <a:p>
            <a:r>
              <a:rPr lang="zh-CN" altLang="en-US" dirty="0" smtClean="0"/>
              <a:t>控制</a:t>
            </a:r>
            <a:r>
              <a:rPr lang="en-US" altLang="zh-CN" dirty="0" smtClean="0"/>
              <a:t>--</a:t>
            </a:r>
            <a:r>
              <a:rPr lang="zh-CN" altLang="en-US" dirty="0" smtClean="0"/>
              <a:t>验证</a:t>
            </a:r>
            <a:r>
              <a:rPr lang="en-US" altLang="zh-CN" dirty="0" smtClean="0"/>
              <a:t>/</a:t>
            </a:r>
            <a:r>
              <a:rPr lang="zh-CN" altLang="en-US" dirty="0" smtClean="0"/>
              <a:t>残留量</a:t>
            </a:r>
            <a:r>
              <a:rPr lang="en-US" altLang="zh-CN" dirty="0" smtClean="0"/>
              <a:t>/</a:t>
            </a:r>
            <a:r>
              <a:rPr lang="zh-CN" altLang="en-US" dirty="0" smtClean="0"/>
              <a:t>是否常规控制</a:t>
            </a:r>
            <a:endParaRPr lang="en-US" altLang="zh-CN" dirty="0" smtClean="0"/>
          </a:p>
          <a:p>
            <a:endParaRPr lang="en-US" altLang="zh-CN" dirty="0" smtClean="0"/>
          </a:p>
          <a:p>
            <a:pPr marL="109855" indent="0">
              <a:buNone/>
            </a:pPr>
            <a:endParaRPr lang="en-US" altLang="zh-CN" dirty="0" smtClean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475656" y="1571612"/>
            <a:ext cx="718254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·残留溶剂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4500245" y="5350510"/>
            <a:ext cx="3384550" cy="4044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关注潜在的一类溶剂  </a:t>
            </a:r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ICHQ3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899592" y="3068960"/>
            <a:ext cx="7776864" cy="2938331"/>
          </a:xfrm>
        </p:spPr>
        <p:txBody>
          <a:bodyPr/>
          <a:lstStyle/>
          <a:p>
            <a:r>
              <a:rPr lang="zh-CN" altLang="en-US" dirty="0" smtClean="0"/>
              <a:t>来源</a:t>
            </a:r>
            <a:r>
              <a:rPr lang="en-US" altLang="zh-CN" dirty="0" smtClean="0"/>
              <a:t>—</a:t>
            </a:r>
            <a:r>
              <a:rPr lang="zh-CN" altLang="en-US" dirty="0" smtClean="0"/>
              <a:t>原料</a:t>
            </a:r>
            <a:r>
              <a:rPr lang="en-US" altLang="zh-CN" dirty="0" smtClean="0"/>
              <a:t>/</a:t>
            </a:r>
            <a:r>
              <a:rPr lang="zh-CN" altLang="en-US" dirty="0" smtClean="0"/>
              <a:t>辅料</a:t>
            </a:r>
            <a:r>
              <a:rPr lang="en-US" altLang="zh-CN" dirty="0" smtClean="0"/>
              <a:t>/</a:t>
            </a:r>
            <a:r>
              <a:rPr lang="zh-CN" altLang="en-US" dirty="0" smtClean="0"/>
              <a:t>催化剂</a:t>
            </a:r>
            <a:r>
              <a:rPr lang="en-US" altLang="zh-CN" dirty="0" smtClean="0"/>
              <a:t>/</a:t>
            </a:r>
            <a:r>
              <a:rPr lang="zh-CN" altLang="en-US" dirty="0" smtClean="0"/>
              <a:t>密封系统</a:t>
            </a:r>
            <a:r>
              <a:rPr lang="en-US" altLang="zh-CN" dirty="0" smtClean="0"/>
              <a:t>/</a:t>
            </a:r>
            <a:r>
              <a:rPr lang="zh-CN" altLang="zh-CN" dirty="0" smtClean="0"/>
              <a:t>设备</a:t>
            </a:r>
            <a:r>
              <a:rPr lang="en-US" altLang="zh-CN" dirty="0" smtClean="0"/>
              <a:t>/</a:t>
            </a:r>
            <a:r>
              <a:rPr lang="zh-CN" altLang="en-US" dirty="0" smtClean="0"/>
              <a:t>水</a:t>
            </a:r>
            <a:endParaRPr lang="zh-CN" altLang="en-US" dirty="0" smtClean="0"/>
          </a:p>
          <a:p>
            <a:r>
              <a:rPr lang="zh-CN" altLang="en-US" dirty="0" smtClean="0"/>
              <a:t>检测方法</a:t>
            </a:r>
            <a:r>
              <a:rPr lang="en-US" altLang="zh-CN" dirty="0" smtClean="0"/>
              <a:t>—ICP-MS/AES/OES</a:t>
            </a:r>
            <a:endParaRPr lang="en-US" altLang="zh-CN" dirty="0" smtClean="0"/>
          </a:p>
          <a:p>
            <a:r>
              <a:rPr lang="zh-CN" altLang="en-US" dirty="0" smtClean="0"/>
              <a:t>控制</a:t>
            </a:r>
            <a:r>
              <a:rPr lang="en-US" altLang="zh-CN" dirty="0" smtClean="0"/>
              <a:t>--</a:t>
            </a:r>
            <a:r>
              <a:rPr lang="zh-CN" altLang="en-US" dirty="0" smtClean="0"/>
              <a:t>残留量</a:t>
            </a:r>
            <a:r>
              <a:rPr lang="en-US" altLang="zh-CN" dirty="0" smtClean="0"/>
              <a:t>/</a:t>
            </a:r>
            <a:r>
              <a:rPr lang="zh-CN" altLang="en-US" dirty="0" smtClean="0"/>
              <a:t>是否常规控制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475656" y="1571612"/>
            <a:ext cx="7182540" cy="11430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·金属元素杂质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4474210" y="5060950"/>
            <a:ext cx="3410585" cy="9531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USP 232-233  2018.1.1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ICH Q3D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EP                   2017.12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质朴">
  <a:themeElements>
    <a:clrScheme name="质朴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质朴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质朴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1975</Words>
  <Application>WPS 演示</Application>
  <PresentationFormat>全屏显示(4:3)</PresentationFormat>
  <Paragraphs>731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31" baseType="lpstr">
      <vt:lpstr>Arial</vt:lpstr>
      <vt:lpstr>宋体</vt:lpstr>
      <vt:lpstr>Wingdings</vt:lpstr>
      <vt:lpstr>Arial</vt:lpstr>
      <vt:lpstr>Wingdings 3</vt:lpstr>
      <vt:lpstr>Wingdings</vt:lpstr>
      <vt:lpstr>Verdana</vt:lpstr>
      <vt:lpstr>Wingdings 2</vt:lpstr>
      <vt:lpstr>Lucida Sans Unicode</vt:lpstr>
      <vt:lpstr>黑体</vt:lpstr>
      <vt:lpstr>微软雅黑</vt:lpstr>
      <vt:lpstr>Arial Unicode MS</vt:lpstr>
      <vt:lpstr>Calibri</vt:lpstr>
      <vt:lpstr>质朴</vt:lpstr>
      <vt:lpstr>聚合</vt:lpstr>
      <vt:lpstr>---石家庄凯瑞德 李文博 2017.8.5</vt:lpstr>
      <vt:lpstr>通常存在的问题：</vt:lpstr>
      <vt:lpstr>1·有机杂质</vt:lpstr>
      <vt:lpstr>2·基因毒性杂质</vt:lpstr>
      <vt:lpstr>PowerPoint 演示文稿</vt:lpstr>
      <vt:lpstr>FDA 和 EMA 指南的比较</vt:lpstr>
      <vt:lpstr>                 M7 控制策略</vt:lpstr>
      <vt:lpstr>3·残留溶剂</vt:lpstr>
      <vt:lpstr>4·金属元素杂质</vt:lpstr>
      <vt:lpstr>分类</vt:lpstr>
      <vt:lpstr>元素杂质允许日暴露量</vt:lpstr>
      <vt:lpstr>日剂量不超过10g/天的药品中含有的元素杂质 限度（μg/g）</vt:lpstr>
      <vt:lpstr>产品风险分析中要考虑的金属元素</vt:lpstr>
      <vt:lpstr>5·回收与套用</vt:lpstr>
      <vt:lpstr>6·方法验证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王欣欣</dc:creator>
  <cp:lastModifiedBy>malihu</cp:lastModifiedBy>
  <cp:revision>165</cp:revision>
  <dcterms:created xsi:type="dcterms:W3CDTF">2017-03-03T07:31:00Z</dcterms:created>
  <dcterms:modified xsi:type="dcterms:W3CDTF">2017-11-20T09:14:37Z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2052-10.1.0.6930</vt:lpwstr>
  </property>
</Properties>
</file>