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6" r:id="rId1"/>
  </p:sldMasterIdLst>
  <p:notesMasterIdLst>
    <p:notesMasterId r:id="rId35"/>
  </p:notesMasterIdLst>
  <p:handoutMasterIdLst>
    <p:handoutMasterId r:id="rId36"/>
  </p:handoutMasterIdLst>
  <p:sldIdLst>
    <p:sldId id="256" r:id="rId2"/>
    <p:sldId id="280" r:id="rId3"/>
    <p:sldId id="324" r:id="rId4"/>
    <p:sldId id="334" r:id="rId5"/>
    <p:sldId id="325" r:id="rId6"/>
    <p:sldId id="364" r:id="rId7"/>
    <p:sldId id="331" r:id="rId8"/>
    <p:sldId id="332" r:id="rId9"/>
    <p:sldId id="356" r:id="rId10"/>
    <p:sldId id="327" r:id="rId11"/>
    <p:sldId id="335" r:id="rId12"/>
    <p:sldId id="336" r:id="rId13"/>
    <p:sldId id="337" r:id="rId14"/>
    <p:sldId id="365" r:id="rId15"/>
    <p:sldId id="357" r:id="rId16"/>
    <p:sldId id="358" r:id="rId17"/>
    <p:sldId id="363" r:id="rId18"/>
    <p:sldId id="366" r:id="rId19"/>
    <p:sldId id="344" r:id="rId20"/>
    <p:sldId id="345" r:id="rId21"/>
    <p:sldId id="346" r:id="rId22"/>
    <p:sldId id="347" r:id="rId23"/>
    <p:sldId id="348" r:id="rId24"/>
    <p:sldId id="350" r:id="rId25"/>
    <p:sldId id="340" r:id="rId26"/>
    <p:sldId id="342" r:id="rId27"/>
    <p:sldId id="341" r:id="rId28"/>
    <p:sldId id="294" r:id="rId29"/>
    <p:sldId id="360" r:id="rId30"/>
    <p:sldId id="355" r:id="rId31"/>
    <p:sldId id="359" r:id="rId32"/>
    <p:sldId id="362" r:id="rId33"/>
    <p:sldId id="361"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默认节" id="{3C4FC065-8155-43CE-B3AC-BB33049D6882}">
          <p14:sldIdLst>
            <p14:sldId id="256"/>
            <p14:sldId id="280"/>
            <p14:sldId id="324"/>
            <p14:sldId id="325"/>
            <p14:sldId id="334"/>
            <p14:sldId id="331"/>
            <p14:sldId id="332"/>
            <p14:sldId id="327"/>
            <p14:sldId id="335"/>
            <p14:sldId id="336"/>
            <p14:sldId id="337"/>
            <p14:sldId id="344"/>
            <p14:sldId id="345"/>
            <p14:sldId id="346"/>
            <p14:sldId id="347"/>
            <p14:sldId id="348"/>
            <p14:sldId id="349"/>
            <p14:sldId id="350"/>
            <p14:sldId id="353"/>
            <p14:sldId id="340"/>
            <p14:sldId id="351"/>
            <p14:sldId id="352"/>
            <p14:sldId id="342"/>
            <p14:sldId id="341"/>
            <p14:sldId id="294"/>
            <p14:sldId id="355"/>
            <p14:sldId id="354"/>
          </p14:sldIdLst>
        </p14:section>
        <p14:section name="无标题节" id="{3D847D04-205F-48FA-B747-EBC902B7C758}">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5" d="100"/>
          <a:sy n="85" d="100"/>
        </p:scale>
        <p:origin x="-306" y="-84"/>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832"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842EB-420A-4938-8734-35EAE8C0DFF1}" type="datetimeFigureOut">
              <a:rPr lang="zh-CN" altLang="en-US" smtClean="0"/>
              <a:pPr/>
              <a:t>2017-10-14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17EA51-667F-4FC8-BE74-E426063ED96E}" type="slidenum">
              <a:rPr lang="zh-CN" altLang="en-US" smtClean="0"/>
              <a:pPr/>
              <a:t>‹#›</a:t>
            </a:fld>
            <a:endParaRPr lang="zh-CN" altLang="en-US"/>
          </a:p>
        </p:txBody>
      </p:sp>
    </p:spTree>
    <p:extLst>
      <p:ext uri="{BB962C8B-B14F-4D97-AF65-F5344CB8AC3E}">
        <p14:creationId xmlns:p14="http://schemas.microsoft.com/office/powerpoint/2010/main" xmlns="" val="2494478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40A8D1-45FF-43AF-BAD4-C61B88739A2C}" type="datetimeFigureOut">
              <a:rPr lang="zh-CN" altLang="en-US" smtClean="0"/>
              <a:pPr/>
              <a:t>2017-10-14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24BC0-5933-4964-84AC-8B1038AC4B0A}" type="slidenum">
              <a:rPr lang="zh-CN" altLang="en-US" smtClean="0"/>
              <a:pPr/>
              <a:t>‹#›</a:t>
            </a:fld>
            <a:endParaRPr lang="zh-CN" altLang="en-US"/>
          </a:p>
        </p:txBody>
      </p:sp>
    </p:spTree>
    <p:extLst>
      <p:ext uri="{BB962C8B-B14F-4D97-AF65-F5344CB8AC3E}">
        <p14:creationId xmlns:p14="http://schemas.microsoft.com/office/powerpoint/2010/main" xmlns="" val="328410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6E24BC0-5933-4964-84AC-8B1038AC4B0A}" type="slidenum">
              <a:rPr lang="zh-CN" altLang="en-US" smtClean="0"/>
              <a:pPr/>
              <a:t>13</a:t>
            </a:fld>
            <a:endParaRPr lang="zh-CN" altLang="en-US"/>
          </a:p>
        </p:txBody>
      </p:sp>
    </p:spTree>
    <p:extLst>
      <p:ext uri="{BB962C8B-B14F-4D97-AF65-F5344CB8AC3E}">
        <p14:creationId xmlns:p14="http://schemas.microsoft.com/office/powerpoint/2010/main" xmlns="" val="3094476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6E24BC0-5933-4964-84AC-8B1038AC4B0A}" type="slidenum">
              <a:rPr lang="zh-CN" altLang="en-US" smtClean="0"/>
              <a:pPr/>
              <a:t>14</a:t>
            </a:fld>
            <a:endParaRPr lang="zh-CN" altLang="en-US"/>
          </a:p>
        </p:txBody>
      </p:sp>
    </p:spTree>
    <p:extLst>
      <p:ext uri="{BB962C8B-B14F-4D97-AF65-F5344CB8AC3E}">
        <p14:creationId xmlns:p14="http://schemas.microsoft.com/office/powerpoint/2010/main" xmlns="" val="3094476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6E24BC0-5933-4964-84AC-8B1038AC4B0A}" type="slidenum">
              <a:rPr lang="zh-CN" altLang="en-US" smtClean="0"/>
              <a:pPr/>
              <a:t>15</a:t>
            </a:fld>
            <a:endParaRPr lang="zh-CN" altLang="en-US"/>
          </a:p>
        </p:txBody>
      </p:sp>
    </p:spTree>
    <p:extLst>
      <p:ext uri="{BB962C8B-B14F-4D97-AF65-F5344CB8AC3E}">
        <p14:creationId xmlns:p14="http://schemas.microsoft.com/office/powerpoint/2010/main" xmlns="" val="3094476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6E24BC0-5933-4964-84AC-8B1038AC4B0A}" type="slidenum">
              <a:rPr lang="zh-CN" altLang="en-US" smtClean="0"/>
              <a:pPr/>
              <a:t>16</a:t>
            </a:fld>
            <a:endParaRPr lang="zh-CN" altLang="en-US"/>
          </a:p>
        </p:txBody>
      </p:sp>
    </p:spTree>
    <p:extLst>
      <p:ext uri="{BB962C8B-B14F-4D97-AF65-F5344CB8AC3E}">
        <p14:creationId xmlns:p14="http://schemas.microsoft.com/office/powerpoint/2010/main" xmlns="" val="3094476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6E24BC0-5933-4964-84AC-8B1038AC4B0A}" type="slidenum">
              <a:rPr lang="zh-CN" altLang="en-US" smtClean="0"/>
              <a:pPr/>
              <a:t>17</a:t>
            </a:fld>
            <a:endParaRPr lang="zh-CN" altLang="en-US"/>
          </a:p>
        </p:txBody>
      </p:sp>
    </p:spTree>
    <p:extLst>
      <p:ext uri="{BB962C8B-B14F-4D97-AF65-F5344CB8AC3E}">
        <p14:creationId xmlns:p14="http://schemas.microsoft.com/office/powerpoint/2010/main" xmlns="" val="3094476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6E24BC0-5933-4964-84AC-8B1038AC4B0A}" type="slidenum">
              <a:rPr lang="zh-CN" altLang="en-US" smtClean="0"/>
              <a:pPr/>
              <a:t>18</a:t>
            </a:fld>
            <a:endParaRPr lang="zh-CN" altLang="en-US"/>
          </a:p>
        </p:txBody>
      </p:sp>
    </p:spTree>
    <p:extLst>
      <p:ext uri="{BB962C8B-B14F-4D97-AF65-F5344CB8AC3E}">
        <p14:creationId xmlns:p14="http://schemas.microsoft.com/office/powerpoint/2010/main" xmlns="" val="3094476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914400" y="3196686"/>
            <a:ext cx="103632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914400" y="1676401"/>
            <a:ext cx="103632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828800" y="3214686"/>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64D1AE2F-C4B5-445E-AC2D-27F84799CEC8}" type="datetimeFigureOut">
              <a:rPr lang="zh-CN" altLang="en-US" smtClean="0"/>
              <a:pPr/>
              <a:t>2017-10-14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C53AB6-2292-4B46-930E-1B9C484E751F}"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64D1AE2F-C4B5-445E-AC2D-27F84799CEC8}" type="datetimeFigureOut">
              <a:rPr lang="zh-CN" altLang="en-US" smtClean="0"/>
              <a:pPr/>
              <a:t>2017-10-14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C53AB6-2292-4B46-930E-1B9C484E751F}" type="slidenum">
              <a:rPr lang="zh-CN" altLang="en-US" smtClean="0"/>
              <a:pPr/>
              <a:t>‹#›</a:t>
            </a:fld>
            <a:endParaRPr lang="zh-CN" altLang="en-US"/>
          </a:p>
        </p:txBody>
      </p:sp>
      <p:sp>
        <p:nvSpPr>
          <p:cNvPr id="7" name="矩形 6"/>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620275" y="274638"/>
            <a:ext cx="1962125" cy="6011882"/>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609600" y="274638"/>
            <a:ext cx="8915424" cy="6011882"/>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64D1AE2F-C4B5-445E-AC2D-27F84799CEC8}" type="datetimeFigureOut">
              <a:rPr lang="zh-CN" altLang="en-US" smtClean="0"/>
              <a:pPr/>
              <a:t>2017-10-14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C53AB6-2292-4B46-930E-1B9C484E751F}"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97536" y="6400800"/>
            <a:ext cx="4267200" cy="283800"/>
          </a:xfrm>
        </p:spPr>
        <p:txBody>
          <a:bodyPr/>
          <a:lstStyle/>
          <a:p>
            <a:fld id="{64D1AE2F-C4B5-445E-AC2D-27F84799CEC8}" type="datetimeFigureOut">
              <a:rPr lang="zh-CN" altLang="en-US" smtClean="0"/>
              <a:pPr/>
              <a:t>2017-10-14</a:t>
            </a:fld>
            <a:endParaRPr lang="zh-CN" altLang="en-US"/>
          </a:p>
        </p:txBody>
      </p:sp>
      <p:sp>
        <p:nvSpPr>
          <p:cNvPr id="5" name="页脚占位符 4"/>
          <p:cNvSpPr>
            <a:spLocks noGrp="1"/>
          </p:cNvSpPr>
          <p:nvPr>
            <p:ph type="ftr" sz="quarter" idx="11"/>
          </p:nvPr>
        </p:nvSpPr>
        <p:spPr>
          <a:xfrm>
            <a:off x="7107936" y="6400800"/>
            <a:ext cx="4978400" cy="283800"/>
          </a:xfrm>
        </p:spPr>
        <p:txBody>
          <a:bodyPr/>
          <a:lstStyle/>
          <a:p>
            <a:endParaRPr lang="zh-CN" altLang="en-US"/>
          </a:p>
        </p:txBody>
      </p:sp>
      <p:sp>
        <p:nvSpPr>
          <p:cNvPr id="6" name="灯片编号占位符 5"/>
          <p:cNvSpPr>
            <a:spLocks noGrp="1"/>
          </p:cNvSpPr>
          <p:nvPr>
            <p:ph type="sldNum" sz="quarter" idx="12"/>
          </p:nvPr>
        </p:nvSpPr>
        <p:spPr/>
        <p:txBody>
          <a:bodyPr/>
          <a:lstStyle/>
          <a:p>
            <a:fld id="{24C53AB6-2292-4B46-930E-1B9C484E751F}"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914400" y="3143248"/>
            <a:ext cx="103632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963084" y="3143249"/>
            <a:ext cx="10363200" cy="1362075"/>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63084" y="1643062"/>
            <a:ext cx="103632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64D1AE2F-C4B5-445E-AC2D-27F84799CEC8}" type="datetimeFigureOut">
              <a:rPr lang="zh-CN" altLang="en-US" smtClean="0"/>
              <a:pPr/>
              <a:t>2017-10-14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C53AB6-2292-4B46-930E-1B9C484E751F}"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64D1AE2F-C4B5-445E-AC2D-27F84799CEC8}" type="datetimeFigureOut">
              <a:rPr lang="zh-CN" altLang="en-US" smtClean="0"/>
              <a:pPr/>
              <a:t>2017-10-14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4C53AB6-2292-4B46-930E-1B9C484E751F}"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64D1AE2F-C4B5-445E-AC2D-27F84799CEC8}" type="datetimeFigureOut">
              <a:rPr lang="zh-CN" altLang="en-US" smtClean="0"/>
              <a:pPr/>
              <a:t>2017-10-14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4C53AB6-2292-4B46-930E-1B9C484E751F}"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64D1AE2F-C4B5-445E-AC2D-27F84799CEC8}" type="datetimeFigureOut">
              <a:rPr lang="zh-CN" altLang="en-US" smtClean="0"/>
              <a:pPr/>
              <a:t>2017-10-14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4C53AB6-2292-4B46-930E-1B9C484E751F}"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4D1AE2F-C4B5-445E-AC2D-27F84799CEC8}" type="datetimeFigureOut">
              <a:rPr lang="zh-CN" altLang="en-US" smtClean="0"/>
              <a:pPr/>
              <a:t>2017-10-14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C53AB6-2292-4B46-930E-1B9C484E751F}"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3714733" y="1053546"/>
            <a:ext cx="7872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3714734" y="228600"/>
            <a:ext cx="7867669" cy="842946"/>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3714733" y="1142984"/>
            <a:ext cx="7867667"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609607" y="1142984"/>
            <a:ext cx="3009877"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64D1AE2F-C4B5-445E-AC2D-27F84799CEC8}" type="datetimeFigureOut">
              <a:rPr lang="zh-CN" altLang="en-US" smtClean="0"/>
              <a:pPr/>
              <a:t>2017-10-14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4C53AB6-2292-4B46-930E-1B9C484E751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11200" y="304800"/>
            <a:ext cx="8534400" cy="6858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935403" y="1143000"/>
            <a:ext cx="9630997"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3149600" y="5410200"/>
            <a:ext cx="7543851"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64D1AE2F-C4B5-445E-AC2D-27F84799CEC8}" type="datetimeFigureOut">
              <a:rPr lang="zh-CN" altLang="en-US" smtClean="0"/>
              <a:pPr/>
              <a:t>2017-10-14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4C53AB6-2292-4B46-930E-1B9C484E751F}"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12192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609600" y="274638"/>
            <a:ext cx="109728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1600200"/>
            <a:ext cx="10972800" cy="4686320"/>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101600" y="6400800"/>
            <a:ext cx="42672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64D1AE2F-C4B5-445E-AC2D-27F84799CEC8}" type="datetimeFigureOut">
              <a:rPr lang="zh-CN" altLang="en-US" smtClean="0"/>
              <a:pPr/>
              <a:t>2017-10-14</a:t>
            </a:fld>
            <a:endParaRPr lang="zh-CN" altLang="en-US"/>
          </a:p>
        </p:txBody>
      </p:sp>
      <p:sp>
        <p:nvSpPr>
          <p:cNvPr id="5" name="页脚占位符 4"/>
          <p:cNvSpPr>
            <a:spLocks noGrp="1"/>
          </p:cNvSpPr>
          <p:nvPr>
            <p:ph type="ftr" sz="quarter" idx="3"/>
          </p:nvPr>
        </p:nvSpPr>
        <p:spPr>
          <a:xfrm>
            <a:off x="7112000" y="6400800"/>
            <a:ext cx="49784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5486400" y="6400800"/>
            <a:ext cx="12192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24C53AB6-2292-4B46-930E-1B9C484E751F}" type="slidenum">
              <a:rPr lang="zh-CN" altLang="en-US" smtClean="0"/>
              <a:pPr/>
              <a:t>‹#›</a:t>
            </a:fld>
            <a:endParaRPr lang="zh-CN" altLang="en-US"/>
          </a:p>
        </p:txBody>
      </p:sp>
      <p:sp>
        <p:nvSpPr>
          <p:cNvPr id="8" name="矩形 7"/>
          <p:cNvSpPr/>
          <p:nvPr/>
        </p:nvSpPr>
        <p:spPr>
          <a:xfrm>
            <a:off x="0" y="0"/>
            <a:ext cx="12192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500" dirty="0" smtClean="0"/>
              <a:t>液质联用技术简介及在药品研发中的应用</a:t>
            </a:r>
            <a:endParaRPr lang="zh-CN" altLang="en-US" sz="3500" dirty="0"/>
          </a:p>
        </p:txBody>
      </p:sp>
      <p:sp>
        <p:nvSpPr>
          <p:cNvPr id="3" name="内容占位符 2"/>
          <p:cNvSpPr>
            <a:spLocks noGrp="1"/>
          </p:cNvSpPr>
          <p:nvPr>
            <p:ph idx="1"/>
          </p:nvPr>
        </p:nvSpPr>
        <p:spPr>
          <a:xfrm>
            <a:off x="783609" y="1903699"/>
            <a:ext cx="10515600" cy="3698543"/>
          </a:xfrm>
        </p:spPr>
        <p:txBody>
          <a:bodyPr/>
          <a:lstStyle/>
          <a:p>
            <a:r>
              <a:rPr lang="zh-CN" altLang="en-US" dirty="0" smtClean="0"/>
              <a:t>液质联用的定义</a:t>
            </a:r>
            <a:endParaRPr lang="en-US" altLang="zh-CN" dirty="0" smtClean="0"/>
          </a:p>
          <a:p>
            <a:r>
              <a:rPr lang="zh-CN" altLang="en-US" dirty="0" smtClean="0"/>
              <a:t>液质联用的优势</a:t>
            </a:r>
            <a:endParaRPr lang="en-US" altLang="zh-CN" dirty="0" smtClean="0"/>
          </a:p>
          <a:p>
            <a:r>
              <a:rPr lang="zh-CN" altLang="en-US" dirty="0" smtClean="0"/>
              <a:t>质谱的部件简介</a:t>
            </a:r>
            <a:endParaRPr lang="en-US" altLang="zh-CN" dirty="0" smtClean="0"/>
          </a:p>
          <a:p>
            <a:r>
              <a:rPr lang="zh-CN" altLang="en-US" dirty="0" smtClean="0"/>
              <a:t>液质联用在药品研发中的应用</a:t>
            </a:r>
            <a:endParaRPr lang="en-US" altLang="zh-CN" dirty="0" smtClean="0"/>
          </a:p>
          <a:p>
            <a:r>
              <a:rPr lang="zh-CN" altLang="en-US" dirty="0" smtClean="0"/>
              <a:t>液质联用的实验心得</a:t>
            </a:r>
            <a:endParaRPr lang="en-US" altLang="zh-CN" dirty="0" smtClean="0"/>
          </a:p>
          <a:p>
            <a:pPr marL="0" indent="0">
              <a:buNone/>
            </a:pPr>
            <a:endParaRPr lang="zh-CN" altLang="en-US" dirty="0"/>
          </a:p>
        </p:txBody>
      </p:sp>
    </p:spTree>
    <p:extLst>
      <p:ext uri="{BB962C8B-B14F-4D97-AF65-F5344CB8AC3E}">
        <p14:creationId xmlns:p14="http://schemas.microsoft.com/office/powerpoint/2010/main" xmlns="" val="683088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离子源</a:t>
            </a:r>
            <a:endParaRPr lang="zh-CN" altLang="en-US" dirty="0"/>
          </a:p>
        </p:txBody>
      </p:sp>
      <p:sp>
        <p:nvSpPr>
          <p:cNvPr id="3" name="内容占位符 2"/>
          <p:cNvSpPr>
            <a:spLocks noGrp="1"/>
          </p:cNvSpPr>
          <p:nvPr>
            <p:ph idx="1"/>
          </p:nvPr>
        </p:nvSpPr>
        <p:spPr>
          <a:xfrm>
            <a:off x="860975" y="1516568"/>
            <a:ext cx="10345003" cy="4842460"/>
          </a:xfrm>
        </p:spPr>
        <p:txBody>
          <a:bodyPr>
            <a:normAutofit lnSpcReduction="10000"/>
          </a:bodyPr>
          <a:lstStyle/>
          <a:p>
            <a:pPr>
              <a:lnSpc>
                <a:spcPct val="150000"/>
              </a:lnSpc>
            </a:pPr>
            <a:r>
              <a:rPr lang="zh-CN" altLang="en-US" sz="2200" dirty="0" smtClean="0">
                <a:solidFill>
                  <a:srgbClr val="6600FF"/>
                </a:solidFill>
                <a:effectLst>
                  <a:outerShdw blurRad="38100" dist="38100" dir="2700000" algn="tl">
                    <a:srgbClr val="FFFFFF"/>
                  </a:outerShdw>
                </a:effectLst>
                <a:latin typeface="+mn-ea"/>
              </a:rPr>
              <a:t>将进样系统引入的样品分子转化成离子。离子源是质谱仪的心脏，可以看作是比较高级的反应器。</a:t>
            </a:r>
            <a:endParaRPr lang="en-US" altLang="zh-CN" sz="2200" dirty="0" smtClean="0">
              <a:solidFill>
                <a:srgbClr val="6600FF"/>
              </a:solidFill>
              <a:effectLst>
                <a:outerShdw blurRad="38100" dist="38100" dir="2700000" algn="tl">
                  <a:srgbClr val="FFFFFF"/>
                </a:outerShdw>
              </a:effectLst>
              <a:latin typeface="+mn-ea"/>
            </a:endParaRPr>
          </a:p>
          <a:p>
            <a:pPr>
              <a:lnSpc>
                <a:spcPct val="150000"/>
              </a:lnSpc>
            </a:pPr>
            <a:r>
              <a:rPr lang="zh-CN" altLang="en-US" sz="2200" dirty="0" smtClean="0">
                <a:solidFill>
                  <a:schemeClr val="hlink"/>
                </a:solidFill>
                <a:effectLst>
                  <a:outerShdw blurRad="38100" dist="38100" dir="2700000" algn="tl">
                    <a:srgbClr val="000000"/>
                  </a:outerShdw>
                </a:effectLst>
                <a:latin typeface="+mn-ea"/>
              </a:rPr>
              <a:t>常用的电离分为硬电离方法 和软电离</a:t>
            </a:r>
            <a:endParaRPr lang="en-US" altLang="zh-CN" sz="2200" dirty="0" smtClean="0">
              <a:solidFill>
                <a:schemeClr val="hlink"/>
              </a:solidFill>
              <a:effectLst>
                <a:outerShdw blurRad="38100" dist="38100" dir="2700000" algn="tl">
                  <a:srgbClr val="000000"/>
                </a:outerShdw>
              </a:effectLst>
              <a:latin typeface="+mn-ea"/>
            </a:endParaRPr>
          </a:p>
          <a:p>
            <a:pPr lvl="2">
              <a:lnSpc>
                <a:spcPct val="150000"/>
              </a:lnSpc>
              <a:buFont typeface="Arial" pitchFamily="34" charset="0"/>
              <a:buChar char="•"/>
            </a:pPr>
            <a:r>
              <a:rPr lang="zh-CN" altLang="en-US" sz="2200" dirty="0" smtClean="0">
                <a:solidFill>
                  <a:schemeClr val="hlink"/>
                </a:solidFill>
                <a:effectLst>
                  <a:outerShdw blurRad="38100" dist="38100" dir="2700000" algn="tl">
                    <a:srgbClr val="000000"/>
                  </a:outerShdw>
                </a:effectLst>
                <a:latin typeface="+mn-ea"/>
              </a:rPr>
              <a:t>    硬电离是一种能量较高的电离方法，常有</a:t>
            </a:r>
            <a:r>
              <a:rPr lang="en-US" altLang="zh-CN" sz="2200" dirty="0" smtClean="0">
                <a:solidFill>
                  <a:schemeClr val="hlink"/>
                </a:solidFill>
                <a:effectLst>
                  <a:outerShdw blurRad="38100" dist="38100" dir="2700000" algn="tl">
                    <a:srgbClr val="000000"/>
                  </a:outerShdw>
                </a:effectLst>
                <a:latin typeface="+mn-ea"/>
              </a:rPr>
              <a:t>EI</a:t>
            </a:r>
            <a:r>
              <a:rPr lang="zh-CN" altLang="en-US" sz="2200" dirty="0" smtClean="0">
                <a:solidFill>
                  <a:schemeClr val="hlink"/>
                </a:solidFill>
                <a:effectLst>
                  <a:outerShdw blurRad="38100" dist="38100" dir="2700000" algn="tl">
                    <a:srgbClr val="000000"/>
                  </a:outerShdw>
                </a:effectLst>
                <a:latin typeface="+mn-ea"/>
              </a:rPr>
              <a:t>（电子轰击源）</a:t>
            </a:r>
            <a:endParaRPr lang="en-US" altLang="zh-CN" sz="2200" dirty="0" smtClean="0">
              <a:solidFill>
                <a:schemeClr val="hlink"/>
              </a:solidFill>
              <a:effectLst>
                <a:outerShdw blurRad="38100" dist="38100" dir="2700000" algn="tl">
                  <a:srgbClr val="000000"/>
                </a:outerShdw>
              </a:effectLst>
              <a:latin typeface="+mn-ea"/>
            </a:endParaRPr>
          </a:p>
          <a:p>
            <a:pPr lvl="2">
              <a:lnSpc>
                <a:spcPct val="150000"/>
              </a:lnSpc>
              <a:buFont typeface="Arial" pitchFamily="34" charset="0"/>
              <a:buChar char="•"/>
            </a:pPr>
            <a:r>
              <a:rPr lang="en-US" altLang="zh-CN" sz="2200" dirty="0" smtClean="0">
                <a:solidFill>
                  <a:schemeClr val="hlink"/>
                </a:solidFill>
                <a:effectLst>
                  <a:outerShdw blurRad="38100" dist="38100" dir="2700000" algn="tl">
                    <a:srgbClr val="000000"/>
                  </a:outerShdw>
                </a:effectLst>
                <a:latin typeface="+mn-ea"/>
              </a:rPr>
              <a:t> </a:t>
            </a:r>
            <a:r>
              <a:rPr lang="zh-CN" altLang="en-US" sz="2200" dirty="0" smtClean="0">
                <a:solidFill>
                  <a:schemeClr val="hlink"/>
                </a:solidFill>
                <a:effectLst>
                  <a:outerShdw blurRad="38100" dist="38100" dir="2700000" algn="tl">
                    <a:srgbClr val="000000"/>
                  </a:outerShdw>
                </a:effectLst>
                <a:latin typeface="+mn-ea"/>
              </a:rPr>
              <a:t>   软电离能量的较低电离方法 ，适用于易破裂或易电离样品 ，常   用电喷雾电离源（</a:t>
            </a:r>
            <a:r>
              <a:rPr lang="en-US" altLang="zh-CN" sz="2200" dirty="0" smtClean="0">
                <a:solidFill>
                  <a:schemeClr val="hlink"/>
                </a:solidFill>
                <a:effectLst>
                  <a:outerShdw blurRad="38100" dist="38100" dir="2700000" algn="tl">
                    <a:srgbClr val="000000"/>
                  </a:outerShdw>
                </a:effectLst>
                <a:latin typeface="+mn-ea"/>
              </a:rPr>
              <a:t>ESI</a:t>
            </a:r>
            <a:r>
              <a:rPr lang="zh-CN" altLang="en-US" sz="2200" dirty="0" smtClean="0">
                <a:solidFill>
                  <a:schemeClr val="hlink"/>
                </a:solidFill>
                <a:effectLst>
                  <a:outerShdw blurRad="38100" dist="38100" dir="2700000" algn="tl">
                    <a:srgbClr val="000000"/>
                  </a:outerShdw>
                </a:effectLst>
                <a:latin typeface="+mn-ea"/>
              </a:rPr>
              <a:t>）和大气压化学电离源（</a:t>
            </a:r>
            <a:r>
              <a:rPr lang="en-US" altLang="zh-CN" sz="2200" dirty="0" smtClean="0">
                <a:solidFill>
                  <a:schemeClr val="hlink"/>
                </a:solidFill>
                <a:effectLst>
                  <a:outerShdw blurRad="38100" dist="38100" dir="2700000" algn="tl">
                    <a:srgbClr val="000000"/>
                  </a:outerShdw>
                </a:effectLst>
                <a:latin typeface="+mn-ea"/>
              </a:rPr>
              <a:t>APCI</a:t>
            </a:r>
            <a:r>
              <a:rPr lang="zh-CN" altLang="en-US" sz="2200" dirty="0" smtClean="0">
                <a:solidFill>
                  <a:schemeClr val="hlink"/>
                </a:solidFill>
                <a:effectLst>
                  <a:outerShdw blurRad="38100" dist="38100" dir="2700000" algn="tl">
                    <a:srgbClr val="000000"/>
                  </a:outerShdw>
                </a:effectLst>
                <a:latin typeface="+mn-ea"/>
              </a:rPr>
              <a:t>）</a:t>
            </a:r>
          </a:p>
          <a:p>
            <a:pPr lvl="2">
              <a:lnSpc>
                <a:spcPct val="150000"/>
              </a:lnSpc>
              <a:buFont typeface="Arial" pitchFamily="34" charset="0"/>
              <a:buChar char="•"/>
            </a:pPr>
            <a:r>
              <a:rPr lang="zh-CN" altLang="en-US" sz="2200" dirty="0" smtClean="0">
                <a:solidFill>
                  <a:schemeClr val="hlink"/>
                </a:solidFill>
                <a:effectLst>
                  <a:outerShdw blurRad="38100" dist="38100" dir="2700000" algn="tl">
                    <a:srgbClr val="000000"/>
                  </a:outerShdw>
                </a:effectLst>
                <a:latin typeface="+mn-ea"/>
              </a:rPr>
              <a:t>电喷雾电离是样品的电离在处于大气压的离子化室内完成的</a:t>
            </a:r>
            <a:r>
              <a:rPr lang="en-US" altLang="zh-CN" sz="2200" dirty="0" smtClean="0">
                <a:solidFill>
                  <a:schemeClr val="hlink"/>
                </a:solidFill>
                <a:effectLst>
                  <a:outerShdw blurRad="38100" dist="38100" dir="2700000" algn="tl">
                    <a:srgbClr val="000000"/>
                  </a:outerShdw>
                </a:effectLst>
                <a:latin typeface="+mn-ea"/>
              </a:rPr>
              <a:t>,</a:t>
            </a:r>
            <a:r>
              <a:rPr lang="zh-CN" altLang="en-US" sz="2200" dirty="0" smtClean="0">
                <a:solidFill>
                  <a:schemeClr val="hlink"/>
                </a:solidFill>
                <a:effectLst>
                  <a:outerShdw blurRad="38100" dist="38100" dir="2700000" algn="tl">
                    <a:srgbClr val="000000"/>
                  </a:outerShdw>
                </a:effectLst>
                <a:latin typeface="+mn-ea"/>
              </a:rPr>
              <a:t>离子化效率高</a:t>
            </a:r>
            <a:r>
              <a:rPr lang="en-US" altLang="zh-CN" sz="2200" dirty="0" smtClean="0">
                <a:solidFill>
                  <a:schemeClr val="hlink"/>
                </a:solidFill>
                <a:effectLst>
                  <a:outerShdw blurRad="38100" dist="38100" dir="2700000" algn="tl">
                    <a:srgbClr val="000000"/>
                  </a:outerShdw>
                </a:effectLst>
                <a:latin typeface="+mn-ea"/>
              </a:rPr>
              <a:t>,</a:t>
            </a:r>
            <a:r>
              <a:rPr lang="zh-CN" altLang="en-US" sz="2200" dirty="0" smtClean="0">
                <a:solidFill>
                  <a:schemeClr val="hlink"/>
                </a:solidFill>
                <a:effectLst>
                  <a:outerShdw blurRad="38100" dist="38100" dir="2700000" algn="tl">
                    <a:srgbClr val="000000"/>
                  </a:outerShdw>
                </a:effectLst>
                <a:latin typeface="+mn-ea"/>
              </a:rPr>
              <a:t>大大增强了分析的灵敏度、稳定性</a:t>
            </a:r>
            <a:r>
              <a:rPr lang="en-US" altLang="zh-CN" sz="2200" dirty="0" smtClean="0">
                <a:solidFill>
                  <a:schemeClr val="hlink"/>
                </a:solidFill>
                <a:effectLst>
                  <a:outerShdw blurRad="38100" dist="38100" dir="2700000" algn="tl">
                    <a:srgbClr val="000000"/>
                  </a:outerShdw>
                </a:effectLst>
                <a:latin typeface="+mn-ea"/>
              </a:rPr>
              <a:t>,</a:t>
            </a:r>
            <a:r>
              <a:rPr lang="zh-CN" altLang="en-US" sz="2200" dirty="0" smtClean="0">
                <a:solidFill>
                  <a:schemeClr val="hlink"/>
                </a:solidFill>
                <a:effectLst>
                  <a:outerShdw blurRad="38100" dist="38100" dir="2700000" algn="tl">
                    <a:srgbClr val="000000"/>
                  </a:outerShdw>
                </a:effectLst>
                <a:latin typeface="+mn-ea"/>
              </a:rPr>
              <a:t>它是目前应用最广的“软电离”技术。</a:t>
            </a:r>
          </a:p>
          <a:p>
            <a:endParaRPr lang="zh-CN" altLang="zh-CN" dirty="0"/>
          </a:p>
        </p:txBody>
      </p:sp>
    </p:spTree>
    <p:extLst>
      <p:ext uri="{BB962C8B-B14F-4D97-AF65-F5344CB8AC3E}">
        <p14:creationId xmlns:p14="http://schemas.microsoft.com/office/powerpoint/2010/main" xmlns="" val="117687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600200"/>
            <a:ext cx="11132634" cy="4686320"/>
          </a:xfrm>
        </p:spPr>
        <p:txBody>
          <a:bodyPr>
            <a:normAutofit/>
          </a:bodyPr>
          <a:lstStyle/>
          <a:p>
            <a:pPr>
              <a:lnSpc>
                <a:spcPct val="150000"/>
              </a:lnSpc>
            </a:pPr>
            <a:r>
              <a:rPr lang="zh-CN" altLang="en-US" sz="2400" dirty="0" smtClean="0"/>
              <a:t>将样品分子电离成离子样品以气态进入真空腔后，灯丝被加以</a:t>
            </a:r>
            <a:r>
              <a:rPr lang="en-US" altLang="zh-CN" sz="2400" dirty="0" smtClean="0"/>
              <a:t>70ev</a:t>
            </a:r>
            <a:r>
              <a:rPr lang="zh-CN" altLang="en-US" sz="2400" dirty="0" smtClean="0"/>
              <a:t>的固定电压，造成了对分子的轰击和碰撞。如果电子能量大于样品分子的电离电位，就会导致样品分子的电离，从而形成了许多离子化碎片在电子能量一定的情况下，一定的有机化合物分子所生成的离子的相对强度是一定的，所以</a:t>
            </a:r>
            <a:r>
              <a:rPr lang="en-US" altLang="zh-CN" sz="2400" dirty="0" smtClean="0"/>
              <a:t>EI</a:t>
            </a:r>
            <a:r>
              <a:rPr lang="zh-CN" altLang="en-US" sz="2400" dirty="0" smtClean="0"/>
              <a:t>源可通过谱库匹配来定性。</a:t>
            </a:r>
            <a:endParaRPr lang="en-US" altLang="zh-CN" sz="2400" dirty="0" smtClean="0"/>
          </a:p>
          <a:p>
            <a:pPr>
              <a:buNone/>
            </a:pPr>
            <a:endParaRPr lang="zh-CN" altLang="en-US" dirty="0"/>
          </a:p>
        </p:txBody>
      </p:sp>
      <p:sp>
        <p:nvSpPr>
          <p:cNvPr id="4" name="Text Box 4"/>
          <p:cNvSpPr txBox="1">
            <a:spLocks noGrp="1" noChangeArrowheads="1"/>
          </p:cNvSpPr>
          <p:nvPr>
            <p:ph type="title"/>
          </p:nvPr>
        </p:nvSpPr>
        <p:spPr bwMode="auto">
          <a:xfrm>
            <a:off x="576146" y="664931"/>
            <a:ext cx="10972800" cy="707886"/>
          </a:xfrm>
          <a:prstGeom prst="rect">
            <a:avLst/>
          </a:prstGeom>
          <a:noFill/>
          <a:ln w="12700">
            <a:noFill/>
            <a:miter lim="800000"/>
            <a:headEnd type="none" w="sm" len="sm"/>
            <a:tailEnd type="none" w="sm" len="sm"/>
          </a:ln>
          <a:effectLst/>
        </p:spPr>
        <p:txBody>
          <a:bodyPr>
            <a:spAutoFit/>
          </a:bodyPr>
          <a:lstStyle/>
          <a:p>
            <a:r>
              <a:rPr kumimoji="0" lang="zh-CN" altLang="en-US" sz="4000" b="1" i="0" dirty="0" smtClean="0">
                <a:solidFill>
                  <a:schemeClr val="folHlink"/>
                </a:solidFill>
                <a:latin typeface="Times New Roman" pitchFamily="18" charset="0"/>
              </a:rPr>
              <a:t>电子</a:t>
            </a:r>
            <a:r>
              <a:rPr kumimoji="0" lang="zh-CN" altLang="en-US" sz="4000" b="1" i="0" dirty="0">
                <a:solidFill>
                  <a:schemeClr val="folHlink"/>
                </a:solidFill>
                <a:latin typeface="Times New Roman" pitchFamily="18" charset="0"/>
              </a:rPr>
              <a:t>轰击源 </a:t>
            </a:r>
            <a:r>
              <a:rPr kumimoji="0" lang="en-US" altLang="ja-JP" sz="4000" b="1" i="0" dirty="0">
                <a:solidFill>
                  <a:schemeClr val="folHlink"/>
                </a:solidFill>
                <a:latin typeface="Times New Roman" pitchFamily="18" charset="0"/>
              </a:rPr>
              <a:t> (Electron Ionization</a:t>
            </a:r>
            <a:r>
              <a:rPr kumimoji="0" lang="en-US" altLang="zh-CN" sz="4000" b="1" i="0" dirty="0">
                <a:solidFill>
                  <a:schemeClr val="folHlink"/>
                </a:solidFill>
                <a:latin typeface="Times New Roman" pitchFamily="18" charset="0"/>
              </a:rPr>
              <a:t>, </a:t>
            </a:r>
            <a:r>
              <a:rPr kumimoji="0" lang="en-US" altLang="ja-JP" sz="4000" b="1" i="0" dirty="0">
                <a:solidFill>
                  <a:schemeClr val="folHlink"/>
                </a:solidFill>
                <a:latin typeface="Times New Roman" pitchFamily="18" charset="0"/>
              </a:rPr>
              <a:t>EI)</a:t>
            </a:r>
            <a:endParaRPr kumimoji="0" lang="zh-CN" altLang="ja-JP" sz="4000" b="1" i="0" dirty="0">
              <a:solidFill>
                <a:schemeClr val="folHlink"/>
              </a:solidFill>
              <a:latin typeface="ITCCenturyBookT" pitchFamily="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smtClean="0">
                <a:solidFill>
                  <a:srgbClr val="FF0000"/>
                </a:solidFill>
              </a:rPr>
              <a:t>EI </a:t>
            </a:r>
            <a:r>
              <a:rPr lang="zh-CN" altLang="en-US" b="1" dirty="0" smtClean="0">
                <a:solidFill>
                  <a:srgbClr val="FF0000"/>
                </a:solidFill>
              </a:rPr>
              <a:t>源的特点：</a:t>
            </a:r>
            <a:endParaRPr lang="zh-CN" altLang="en-US" dirty="0"/>
          </a:p>
        </p:txBody>
      </p:sp>
      <p:sp>
        <p:nvSpPr>
          <p:cNvPr id="3" name="内容占位符 2"/>
          <p:cNvSpPr>
            <a:spLocks noGrp="1"/>
          </p:cNvSpPr>
          <p:nvPr>
            <p:ph idx="1"/>
          </p:nvPr>
        </p:nvSpPr>
        <p:spPr/>
        <p:txBody>
          <a:bodyPr/>
          <a:lstStyle/>
          <a:p>
            <a:r>
              <a:rPr lang="zh-CN" altLang="en-US" sz="2400" dirty="0" smtClean="0"/>
              <a:t>优点：结构简单、操作方便</a:t>
            </a:r>
            <a:endParaRPr lang="en-US" altLang="zh-CN" sz="2400" dirty="0" smtClean="0"/>
          </a:p>
          <a:p>
            <a:r>
              <a:rPr lang="zh-CN" altLang="en-US" sz="2400" dirty="0" smtClean="0"/>
              <a:t>缺点：质谱图中分子离子峰很弱或不出现（由于电子的能量高，分子离子进一步离解成碎片离子）</a:t>
            </a:r>
            <a:endParaRPr lang="en-US" altLang="zh-CN" sz="2400" dirty="0" smtClean="0"/>
          </a:p>
          <a:p>
            <a:pPr>
              <a:buNone/>
            </a:pPr>
            <a:r>
              <a:rPr lang="zh-CN" altLang="en-US" dirty="0" smtClean="0">
                <a:solidFill>
                  <a:schemeClr val="hlink"/>
                </a:solidFill>
                <a:latin typeface="ITCCenturyBookT" pitchFamily="2" charset="0"/>
              </a:rPr>
              <a:t>      </a:t>
            </a:r>
            <a:r>
              <a:rPr lang="zh-CN" altLang="en-US" sz="2400" dirty="0" smtClean="0">
                <a:solidFill>
                  <a:schemeClr val="hlink"/>
                </a:solidFill>
                <a:latin typeface="ITCCenturyBookT" pitchFamily="2" charset="0"/>
              </a:rPr>
              <a:t>电子能量</a:t>
            </a:r>
            <a:r>
              <a:rPr lang="zh-CN" altLang="en-US" sz="2400" dirty="0" smtClean="0">
                <a:solidFill>
                  <a:schemeClr val="hlink"/>
                </a:solidFill>
                <a:latin typeface="ITCCenturyBookT" pitchFamily="2" charset="0"/>
                <a:sym typeface="Symbol" pitchFamily="18" charset="2"/>
              </a:rPr>
              <a:t>                  </a:t>
            </a:r>
            <a:r>
              <a:rPr lang="zh-CN" altLang="en-US" sz="2400" dirty="0" smtClean="0">
                <a:solidFill>
                  <a:schemeClr val="hlink"/>
                </a:solidFill>
                <a:latin typeface="ITCCenturyBookT" pitchFamily="2" charset="0"/>
              </a:rPr>
              <a:t>电子能量</a:t>
            </a:r>
            <a:r>
              <a:rPr lang="zh-CN" altLang="en-US" sz="2400" dirty="0" smtClean="0">
                <a:solidFill>
                  <a:schemeClr val="hlink"/>
                </a:solidFill>
                <a:latin typeface="ITCCenturyBookT" pitchFamily="2" charset="0"/>
                <a:sym typeface="Symbol" pitchFamily="18" charset="2"/>
              </a:rPr>
              <a:t></a:t>
            </a:r>
            <a:endParaRPr lang="zh-CN" altLang="en-US" sz="2400" dirty="0" smtClean="0">
              <a:solidFill>
                <a:schemeClr val="hlink"/>
              </a:solidFill>
              <a:latin typeface="ITCCenturyBookT" pitchFamily="2" charset="0"/>
            </a:endParaRPr>
          </a:p>
          <a:p>
            <a:pPr>
              <a:buNone/>
            </a:pPr>
            <a:r>
              <a:rPr lang="zh-CN" altLang="en-US" sz="2400" dirty="0" smtClean="0">
                <a:latin typeface="ITCCenturyBookT" pitchFamily="2" charset="0"/>
              </a:rPr>
              <a:t>  </a:t>
            </a:r>
          </a:p>
          <a:p>
            <a:pPr>
              <a:buNone/>
            </a:pPr>
            <a:endParaRPr lang="zh-CN" altLang="en-US" b="1" dirty="0" smtClean="0">
              <a:solidFill>
                <a:schemeClr val="hlink"/>
              </a:solidFill>
              <a:latin typeface="ITCCenturyBookT" pitchFamily="2" charset="0"/>
            </a:endParaRPr>
          </a:p>
          <a:p>
            <a:endParaRPr lang="en-US" altLang="zh-CN" dirty="0" smtClean="0"/>
          </a:p>
          <a:p>
            <a:pPr>
              <a:buNone/>
            </a:pPr>
            <a:endParaRPr lang="zh-CN" altLang="en-US" dirty="0" smtClean="0"/>
          </a:p>
          <a:p>
            <a:endParaRPr lang="zh-CN" altLang="en-US" dirty="0"/>
          </a:p>
        </p:txBody>
      </p:sp>
      <p:sp>
        <p:nvSpPr>
          <p:cNvPr id="4" name="Rectangle 8"/>
          <p:cNvSpPr>
            <a:spLocks noChangeArrowheads="1"/>
          </p:cNvSpPr>
          <p:nvPr/>
        </p:nvSpPr>
        <p:spPr bwMode="auto">
          <a:xfrm>
            <a:off x="1749021" y="3878817"/>
            <a:ext cx="2362200" cy="485775"/>
          </a:xfrm>
          <a:prstGeom prst="rect">
            <a:avLst/>
          </a:prstGeom>
          <a:solidFill>
            <a:schemeClr val="accent6">
              <a:lumMod val="60000"/>
              <a:lumOff val="40000"/>
            </a:schemeClr>
          </a:solidFill>
          <a:ln w="12700">
            <a:solidFill>
              <a:schemeClr val="bg1"/>
            </a:solidFill>
            <a:miter lim="800000"/>
            <a:headEnd type="none" w="sm" len="sm"/>
            <a:tailEnd type="none" w="sm" len="sm"/>
          </a:ln>
        </p:spPr>
        <p:txBody>
          <a:bodyPr>
            <a:spAutoFit/>
          </a:bodyPr>
          <a:lstStyle/>
          <a:p>
            <a:pPr eaLnBrk="1" hangingPunct="1"/>
            <a:r>
              <a:rPr kumimoji="0" lang="zh-CN" altLang="en-US" sz="2500" i="0" dirty="0" smtClean="0">
                <a:latin typeface="ITCCenturyBookT" pitchFamily="2" charset="0"/>
              </a:rPr>
              <a:t>分子离子增加</a:t>
            </a:r>
            <a:endParaRPr kumimoji="0" lang="zh-CN" altLang="en-US" sz="2500" i="0" dirty="0">
              <a:latin typeface="ITCCenturyBookT" pitchFamily="2" charset="0"/>
            </a:endParaRPr>
          </a:p>
        </p:txBody>
      </p:sp>
      <p:sp>
        <p:nvSpPr>
          <p:cNvPr id="7" name="TextBox 6"/>
          <p:cNvSpPr txBox="1"/>
          <p:nvPr/>
        </p:nvSpPr>
        <p:spPr>
          <a:xfrm>
            <a:off x="5700202" y="3856514"/>
            <a:ext cx="2219092" cy="461665"/>
          </a:xfrm>
          <a:prstGeom prst="rect">
            <a:avLst/>
          </a:prstGeom>
          <a:solidFill>
            <a:schemeClr val="accent6">
              <a:lumMod val="60000"/>
              <a:lumOff val="40000"/>
            </a:schemeClr>
          </a:solidFill>
        </p:spPr>
        <p:txBody>
          <a:bodyPr wrap="square" rtlCol="0">
            <a:spAutoFit/>
          </a:bodyPr>
          <a:lstStyle/>
          <a:p>
            <a:r>
              <a:rPr lang="zh-CN" altLang="en-US" sz="2400" dirty="0" smtClean="0"/>
              <a:t>碎片离子增加</a:t>
            </a:r>
            <a:endParaRPr lang="zh-CN" alt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电喷雾电离</a:t>
            </a:r>
            <a:endParaRPr lang="zh-CN" altLang="en-US" dirty="0"/>
          </a:p>
        </p:txBody>
      </p:sp>
      <p:sp>
        <p:nvSpPr>
          <p:cNvPr id="5" name="Text Box 344"/>
          <p:cNvSpPr txBox="1">
            <a:spLocks noGrp="1" noChangeArrowheads="1"/>
          </p:cNvSpPr>
          <p:nvPr>
            <p:ph idx="1"/>
          </p:nvPr>
        </p:nvSpPr>
        <p:spPr bwMode="auto">
          <a:xfrm>
            <a:off x="609600" y="1777620"/>
            <a:ext cx="10199427" cy="3385542"/>
          </a:xfrm>
          <a:prstGeom prst="rect">
            <a:avLst/>
          </a:prstGeom>
          <a:noFill/>
          <a:ln w="9525">
            <a:noFill/>
            <a:miter lim="800000"/>
            <a:headEnd/>
            <a:tailEnd/>
          </a:ln>
        </p:spPr>
        <p:txBody>
          <a:bodyPr wrap="square">
            <a:spAutoFit/>
          </a:bodyPr>
          <a:lstStyle/>
          <a:p>
            <a:pPr>
              <a:lnSpc>
                <a:spcPct val="150000"/>
              </a:lnSpc>
            </a:pPr>
            <a:r>
              <a:rPr lang="zh-CN" altLang="en-US" sz="2000" dirty="0" smtClean="0"/>
              <a:t>样品溶液经色谱柱分离，流经色谱管，到达喷雾针，针上加</a:t>
            </a:r>
            <a:r>
              <a:rPr lang="zh-CN" altLang="en-US" sz="2000" dirty="0" smtClean="0"/>
              <a:t>有</a:t>
            </a:r>
            <a:r>
              <a:rPr lang="en-US" altLang="zh-CN" sz="2000" dirty="0" smtClean="0"/>
              <a:t>2~4kV</a:t>
            </a:r>
            <a:r>
              <a:rPr lang="zh-CN" altLang="en-US" sz="2000" dirty="0" smtClean="0"/>
              <a:t>的电压，在强电场和雾化气的作用下，溶液迅速雾化产生高电荷液滴，并形成扇状喷雾。在加热辅助气及高温条件下，溶剂迅速蒸发，带电液滴的表面积不断缩小，表面电荷密度逐渐增大。当密度达到“</a:t>
            </a:r>
            <a:r>
              <a:rPr lang="en-US" altLang="zh-CN" sz="2000" dirty="0" smtClean="0"/>
              <a:t>Rayleigh</a:t>
            </a:r>
            <a:r>
              <a:rPr lang="zh-CN" altLang="en-US" sz="2000" dirty="0" smtClean="0"/>
              <a:t>极限”时，带电雾滴中的样品就会由于雾滴发生“库伦爆裂”而分离出来，形成样品离子。带电的碎片离子就在电场的作用下进入质谱的质量分析器进行分析。</a:t>
            </a:r>
          </a:p>
          <a:p>
            <a:pPr>
              <a:lnSpc>
                <a:spcPct val="150000"/>
              </a:lnSpc>
            </a:pPr>
            <a:r>
              <a:rPr lang="en-US" altLang="zh-CN" sz="2000" dirty="0" smtClean="0"/>
              <a:t>ESI</a:t>
            </a:r>
            <a:r>
              <a:rPr lang="zh-CN" altLang="en-US" sz="2000" dirty="0" smtClean="0"/>
              <a:t>是一种软电离方式，常用来分析对热不稳定的极性化合物。</a:t>
            </a:r>
            <a:endParaRPr lang="zh-CN" alt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电喷雾电离</a:t>
            </a:r>
            <a:endParaRPr lang="zh-CN" altLang="en-US" dirty="0"/>
          </a:p>
        </p:txBody>
      </p:sp>
      <p:pic>
        <p:nvPicPr>
          <p:cNvPr id="62466" name="Picture 2"/>
          <p:cNvPicPr>
            <a:picLocks noGrp="1" noChangeAspect="1" noChangeArrowheads="1"/>
          </p:cNvPicPr>
          <p:nvPr>
            <p:ph idx="1"/>
          </p:nvPr>
        </p:nvPicPr>
        <p:blipFill>
          <a:blip r:embed="rId3"/>
          <a:srcRect/>
          <a:stretch>
            <a:fillRect/>
          </a:stretch>
        </p:blipFill>
        <p:spPr bwMode="auto">
          <a:xfrm>
            <a:off x="1958840" y="2303222"/>
            <a:ext cx="8116335" cy="30281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大气压电离</a:t>
            </a:r>
            <a:endParaRPr lang="zh-CN" altLang="en-US" dirty="0"/>
          </a:p>
        </p:txBody>
      </p:sp>
      <p:sp>
        <p:nvSpPr>
          <p:cNvPr id="5" name="Text Box 344"/>
          <p:cNvSpPr txBox="1">
            <a:spLocks noGrp="1" noChangeArrowheads="1"/>
          </p:cNvSpPr>
          <p:nvPr>
            <p:ph idx="1"/>
          </p:nvPr>
        </p:nvSpPr>
        <p:spPr bwMode="auto">
          <a:xfrm>
            <a:off x="609600" y="1777620"/>
            <a:ext cx="10199427" cy="4431983"/>
          </a:xfrm>
          <a:prstGeom prst="rect">
            <a:avLst/>
          </a:prstGeom>
          <a:noFill/>
          <a:ln w="9525">
            <a:noFill/>
            <a:miter lim="800000"/>
            <a:headEnd/>
            <a:tailEnd/>
          </a:ln>
        </p:spPr>
        <p:txBody>
          <a:bodyPr wrap="square">
            <a:spAutoFit/>
          </a:bodyPr>
          <a:lstStyle/>
          <a:p>
            <a:pPr>
              <a:lnSpc>
                <a:spcPct val="150000"/>
              </a:lnSpc>
            </a:pPr>
            <a:r>
              <a:rPr lang="en-US" altLang="zh-CN" sz="2000" dirty="0" smtClean="0"/>
              <a:t>APCI</a:t>
            </a:r>
            <a:r>
              <a:rPr lang="zh-CN" altLang="en-US" sz="2000" dirty="0" smtClean="0"/>
              <a:t>源是在大气压下利用电晕放电来使气相样品与流动相电离的一种离子化技术。</a:t>
            </a:r>
          </a:p>
          <a:p>
            <a:pPr>
              <a:lnSpc>
                <a:spcPct val="150000"/>
              </a:lnSpc>
            </a:pPr>
            <a:r>
              <a:rPr lang="zh-CN" altLang="en-US" sz="2000" dirty="0" smtClean="0"/>
              <a:t>经色谱柱分离的样品溶液随流动相一起到达源内的石英管，经加热并在雾化气和辅助加热气的共同作用下，溶液气化。位于石英加热管和</a:t>
            </a:r>
            <a:r>
              <a:rPr lang="en-US" altLang="zh-CN" sz="2000" dirty="0" smtClean="0"/>
              <a:t>Orifice</a:t>
            </a:r>
            <a:r>
              <a:rPr lang="zh-CN" altLang="en-US" sz="2000" dirty="0" smtClean="0"/>
              <a:t>之间的带有冠状尖端的放电电极使雾化气或者空气电离，产生初级离子</a:t>
            </a:r>
            <a:r>
              <a:rPr lang="en-US" altLang="zh-CN" sz="2000" dirty="0" smtClean="0"/>
              <a:t>N2+</a:t>
            </a:r>
            <a:r>
              <a:rPr lang="zh-CN" altLang="en-US" sz="2000" dirty="0" smtClean="0"/>
              <a:t>、</a:t>
            </a:r>
            <a:r>
              <a:rPr lang="en-US" altLang="zh-CN" sz="2000" dirty="0" smtClean="0"/>
              <a:t>O2+</a:t>
            </a:r>
            <a:r>
              <a:rPr lang="zh-CN" altLang="en-US" sz="2000" dirty="0" smtClean="0"/>
              <a:t>，初级离子迅速与气化的溶剂分子反应，生成反应离子，反应离子以质子转移的方式使待测样品分子带电，并在电场的作用下进入质谱的真空系统。</a:t>
            </a:r>
            <a:endParaRPr lang="en-US" altLang="zh-CN" sz="2000" dirty="0" smtClean="0"/>
          </a:p>
          <a:p>
            <a:pPr>
              <a:lnSpc>
                <a:spcPct val="150000"/>
              </a:lnSpc>
            </a:pPr>
            <a:r>
              <a:rPr lang="zh-CN" altLang="en-US" sz="2000" dirty="0" smtClean="0"/>
              <a:t>适用范围：</a:t>
            </a:r>
            <a:r>
              <a:rPr lang="en-US" altLang="zh-CN" sz="2000" dirty="0" smtClean="0"/>
              <a:t>APCI </a:t>
            </a:r>
            <a:r>
              <a:rPr lang="zh-CN" altLang="en-US" sz="2000" dirty="0" smtClean="0"/>
              <a:t>使用于中等极性，小分子化合物，且具有一定的挥发性。而</a:t>
            </a:r>
            <a:r>
              <a:rPr lang="en-US" altLang="zh-CN" sz="2000" dirty="0" smtClean="0"/>
              <a:t>ESI </a:t>
            </a:r>
            <a:r>
              <a:rPr lang="zh-CN" altLang="en-US" sz="2000" dirty="0" smtClean="0"/>
              <a:t>使用于极性化合物和生物大分子。</a:t>
            </a:r>
          </a:p>
          <a:p>
            <a:pPr>
              <a:lnSpc>
                <a:spcPct val="150000"/>
              </a:lnSpc>
            </a:pPr>
            <a:endParaRPr lang="zh-CN" alt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44"/>
          <p:cNvSpPr txBox="1">
            <a:spLocks noGrp="1" noChangeArrowheads="1"/>
          </p:cNvSpPr>
          <p:nvPr>
            <p:ph idx="1"/>
          </p:nvPr>
        </p:nvSpPr>
        <p:spPr bwMode="auto">
          <a:xfrm>
            <a:off x="620752" y="1420782"/>
            <a:ext cx="6906322" cy="4431983"/>
          </a:xfrm>
          <a:prstGeom prst="rect">
            <a:avLst/>
          </a:prstGeom>
          <a:noFill/>
          <a:ln w="9525">
            <a:noFill/>
            <a:miter lim="800000"/>
            <a:headEnd/>
            <a:tailEnd/>
          </a:ln>
        </p:spPr>
        <p:txBody>
          <a:bodyPr wrap="square">
            <a:spAutoFit/>
          </a:bodyPr>
          <a:lstStyle/>
          <a:p>
            <a:pPr>
              <a:lnSpc>
                <a:spcPct val="150000"/>
              </a:lnSpc>
            </a:pPr>
            <a:r>
              <a:rPr lang="en-US" altLang="zh-CN" sz="2000" dirty="0" smtClean="0"/>
              <a:t>ESI </a:t>
            </a:r>
            <a:r>
              <a:rPr lang="zh-CN" altLang="en-US" sz="2000" dirty="0" smtClean="0"/>
              <a:t>主要用于极性、大分子有机物，</a:t>
            </a:r>
            <a:r>
              <a:rPr lang="en-US" altLang="zh-CN" sz="2000" dirty="0" smtClean="0"/>
              <a:t>APCI </a:t>
            </a:r>
            <a:r>
              <a:rPr lang="zh-CN" altLang="en-US" sz="2000" dirty="0" smtClean="0"/>
              <a:t>一般用于弱极性、小分子有机物。</a:t>
            </a:r>
            <a:r>
              <a:rPr lang="en-US" altLang="zh-CN" sz="2000" dirty="0" smtClean="0"/>
              <a:t>ESI </a:t>
            </a:r>
            <a:r>
              <a:rPr lang="zh-CN" altLang="en-US" sz="2000" dirty="0" smtClean="0"/>
              <a:t>易形成多电荷离子，因而可测大分子。</a:t>
            </a:r>
          </a:p>
          <a:p>
            <a:pPr>
              <a:lnSpc>
                <a:spcPct val="150000"/>
              </a:lnSpc>
            </a:pPr>
            <a:r>
              <a:rPr lang="en-US" altLang="zh-CN" sz="2000" dirty="0" smtClean="0"/>
              <a:t>ESI </a:t>
            </a:r>
            <a:r>
              <a:rPr lang="zh-CN" altLang="en-US" sz="2000" dirty="0" smtClean="0"/>
              <a:t>的软电离程度较</a:t>
            </a:r>
            <a:r>
              <a:rPr lang="en-US" altLang="zh-CN" sz="2000" dirty="0" smtClean="0"/>
              <a:t>APCI </a:t>
            </a:r>
            <a:r>
              <a:rPr lang="zh-CN" altLang="en-US" sz="2000" dirty="0" smtClean="0"/>
              <a:t>的还小，但其应用范围较</a:t>
            </a:r>
            <a:r>
              <a:rPr lang="en-US" altLang="zh-CN" sz="2000" dirty="0" smtClean="0"/>
              <a:t>APCI </a:t>
            </a:r>
            <a:r>
              <a:rPr lang="zh-CN" altLang="en-US" sz="2000" dirty="0" smtClean="0"/>
              <a:t>的大，只有少部分</a:t>
            </a:r>
            <a:r>
              <a:rPr lang="en-US" altLang="zh-CN" sz="2000" dirty="0" smtClean="0"/>
              <a:t>ESI </a:t>
            </a:r>
            <a:r>
              <a:rPr lang="zh-CN" altLang="en-US" sz="2000" dirty="0" smtClean="0"/>
              <a:t>做不出，可以用</a:t>
            </a:r>
            <a:r>
              <a:rPr lang="en-US" altLang="zh-CN" sz="2000" dirty="0" smtClean="0"/>
              <a:t>APCI </a:t>
            </a:r>
            <a:r>
              <a:rPr lang="zh-CN" altLang="en-US" sz="2000" dirty="0" smtClean="0"/>
              <a:t>辅助解决问题，但是</a:t>
            </a:r>
            <a:r>
              <a:rPr lang="en-US" altLang="zh-CN" sz="2000" dirty="0" smtClean="0"/>
              <a:t>APCI </a:t>
            </a:r>
            <a:r>
              <a:rPr lang="zh-CN" altLang="en-US" sz="2000" dirty="0" smtClean="0"/>
              <a:t>还是不能解决所有</a:t>
            </a:r>
            <a:r>
              <a:rPr lang="en-US" altLang="zh-CN" sz="2000" dirty="0" smtClean="0"/>
              <a:t>ESI </a:t>
            </a:r>
            <a:r>
              <a:rPr lang="zh-CN" altLang="en-US" sz="2000" dirty="0" smtClean="0"/>
              <a:t>解决不了的问题。</a:t>
            </a:r>
            <a:endParaRPr lang="en-US" altLang="zh-CN" sz="2000" dirty="0" smtClean="0"/>
          </a:p>
          <a:p>
            <a:pPr>
              <a:lnSpc>
                <a:spcPct val="150000"/>
              </a:lnSpc>
            </a:pPr>
            <a:r>
              <a:rPr lang="zh-CN" altLang="en-US" sz="2000" dirty="0" smtClean="0"/>
              <a:t>有些分析物由于结构和极性方面的原因，用</a:t>
            </a:r>
            <a:r>
              <a:rPr lang="en-US" altLang="zh-CN" sz="2000" dirty="0" smtClean="0"/>
              <a:t>ESI </a:t>
            </a:r>
            <a:r>
              <a:rPr lang="zh-CN" altLang="en-US" sz="2000" dirty="0" smtClean="0"/>
              <a:t>不能产生足够强的离子，可以采用</a:t>
            </a:r>
            <a:r>
              <a:rPr lang="en-US" altLang="zh-CN" sz="2000" dirty="0" smtClean="0"/>
              <a:t>APCI </a:t>
            </a:r>
            <a:r>
              <a:rPr lang="zh-CN" altLang="en-US" sz="2000" dirty="0" smtClean="0"/>
              <a:t>方式增加离子产率，可以认为</a:t>
            </a:r>
            <a:r>
              <a:rPr lang="en-US" altLang="zh-CN" sz="2000" dirty="0" smtClean="0"/>
              <a:t>APCI </a:t>
            </a:r>
            <a:r>
              <a:rPr lang="zh-CN" altLang="en-US" sz="2000" dirty="0" smtClean="0"/>
              <a:t>是</a:t>
            </a:r>
            <a:r>
              <a:rPr lang="en-US" altLang="zh-CN" sz="2000" dirty="0" smtClean="0"/>
              <a:t>ESI </a:t>
            </a:r>
            <a:r>
              <a:rPr lang="zh-CN" altLang="en-US" sz="2000" dirty="0" smtClean="0"/>
              <a:t>的补充。</a:t>
            </a:r>
          </a:p>
          <a:p>
            <a:pPr>
              <a:lnSpc>
                <a:spcPct val="150000"/>
              </a:lnSpc>
            </a:pPr>
            <a:endParaRPr lang="zh-CN" altLang="en-US" sz="2000" dirty="0"/>
          </a:p>
        </p:txBody>
      </p:sp>
      <p:sp>
        <p:nvSpPr>
          <p:cNvPr id="4" name="标题 1"/>
          <p:cNvSpPr>
            <a:spLocks noGrp="1"/>
          </p:cNvSpPr>
          <p:nvPr>
            <p:ph type="title"/>
          </p:nvPr>
        </p:nvSpPr>
        <p:spPr>
          <a:xfrm>
            <a:off x="609600" y="274638"/>
            <a:ext cx="10972800" cy="1143000"/>
          </a:xfrm>
        </p:spPr>
        <p:txBody>
          <a:bodyPr>
            <a:normAutofit/>
          </a:bodyPr>
          <a:lstStyle/>
          <a:p>
            <a:r>
              <a:rPr lang="en-US" altLang="zh-CN" sz="4000" dirty="0" smtClean="0"/>
              <a:t>ESI</a:t>
            </a:r>
            <a:r>
              <a:rPr lang="zh-CN" altLang="en-US" sz="4000" dirty="0" smtClean="0"/>
              <a:t>和</a:t>
            </a:r>
            <a:r>
              <a:rPr lang="en-US" altLang="zh-CN" sz="4000" dirty="0" smtClean="0"/>
              <a:t>APCI</a:t>
            </a:r>
            <a:r>
              <a:rPr lang="zh-CN" altLang="en-US" sz="4000" dirty="0" smtClean="0"/>
              <a:t>的区别</a:t>
            </a:r>
            <a:endParaRPr lang="zh-CN" altLang="en-US" sz="4000" dirty="0"/>
          </a:p>
        </p:txBody>
      </p:sp>
      <p:pic>
        <p:nvPicPr>
          <p:cNvPr id="6" name="Picture 2"/>
          <p:cNvPicPr>
            <a:picLocks noChangeAspect="1" noChangeArrowheads="1"/>
          </p:cNvPicPr>
          <p:nvPr/>
        </p:nvPicPr>
        <p:blipFill>
          <a:blip r:embed="rId3"/>
          <a:srcRect/>
          <a:stretch>
            <a:fillRect/>
          </a:stretch>
        </p:blipFill>
        <p:spPr bwMode="auto">
          <a:xfrm>
            <a:off x="7527074" y="1962615"/>
            <a:ext cx="4360126" cy="3445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p:cNvPicPr>
            <a:picLocks noGrp="1"/>
          </p:cNvPicPr>
          <p:nvPr>
            <p:ph idx="1"/>
          </p:nvPr>
        </p:nvPicPr>
        <p:blipFill>
          <a:blip r:embed="rId3"/>
          <a:srcRect/>
          <a:stretch>
            <a:fillRect/>
          </a:stretch>
        </p:blipFill>
        <p:spPr bwMode="auto">
          <a:xfrm>
            <a:off x="1527717" y="1721896"/>
            <a:ext cx="8642195" cy="38314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a:stretch>
            <a:fillRect/>
          </a:stretch>
        </p:blipFill>
        <p:spPr bwMode="auto">
          <a:xfrm>
            <a:off x="1694985" y="1243361"/>
            <a:ext cx="8753707" cy="4686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影响电离的因素</a:t>
            </a:r>
            <a:endParaRPr lang="zh-CN" altLang="en-US" dirty="0"/>
          </a:p>
        </p:txBody>
      </p:sp>
      <p:sp>
        <p:nvSpPr>
          <p:cNvPr id="3" name="内容占位符 2"/>
          <p:cNvSpPr>
            <a:spLocks noGrp="1"/>
          </p:cNvSpPr>
          <p:nvPr>
            <p:ph idx="1"/>
          </p:nvPr>
        </p:nvSpPr>
        <p:spPr/>
        <p:txBody>
          <a:bodyPr>
            <a:normAutofit/>
          </a:bodyPr>
          <a:lstStyle/>
          <a:p>
            <a:pPr>
              <a:lnSpc>
                <a:spcPct val="150000"/>
              </a:lnSpc>
            </a:pPr>
            <a:r>
              <a:rPr lang="zh-CN" altLang="en-US" sz="2600" dirty="0" smtClean="0"/>
              <a:t>基质</a:t>
            </a:r>
            <a:r>
              <a:rPr lang="zh-CN" altLang="en-US" sz="2600" dirty="0"/>
              <a:t>的</a:t>
            </a:r>
            <a:r>
              <a:rPr lang="zh-CN" altLang="en-US" sz="2600" dirty="0" smtClean="0"/>
              <a:t>性质</a:t>
            </a:r>
            <a:endParaRPr lang="zh-CN" altLang="en-US" sz="2600" dirty="0"/>
          </a:p>
          <a:p>
            <a:pPr>
              <a:lnSpc>
                <a:spcPct val="150000"/>
              </a:lnSpc>
            </a:pPr>
            <a:r>
              <a:rPr lang="zh-CN" altLang="en-US" sz="2600" dirty="0" smtClean="0"/>
              <a:t>流速的影响</a:t>
            </a:r>
            <a:endParaRPr lang="zh-CN" altLang="en-US" sz="2600" dirty="0"/>
          </a:p>
          <a:p>
            <a:pPr>
              <a:lnSpc>
                <a:spcPct val="150000"/>
              </a:lnSpc>
            </a:pPr>
            <a:r>
              <a:rPr lang="zh-CN" altLang="en-US" sz="2600" dirty="0" smtClean="0"/>
              <a:t>液</a:t>
            </a:r>
            <a:r>
              <a:rPr lang="zh-CN" altLang="en-US" sz="2600" dirty="0"/>
              <a:t>相流动相的影响</a:t>
            </a:r>
          </a:p>
        </p:txBody>
      </p:sp>
    </p:spTree>
    <p:extLst>
      <p:ext uri="{BB962C8B-B14F-4D97-AF65-F5344CB8AC3E}">
        <p14:creationId xmlns:p14="http://schemas.microsoft.com/office/powerpoint/2010/main" xmlns="" val="2772587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液质联用的定义</a:t>
            </a:r>
            <a:endParaRPr lang="zh-CN" altLang="en-US" dirty="0"/>
          </a:p>
        </p:txBody>
      </p:sp>
      <p:sp>
        <p:nvSpPr>
          <p:cNvPr id="3" name="内容占位符 2"/>
          <p:cNvSpPr>
            <a:spLocks noGrp="1"/>
          </p:cNvSpPr>
          <p:nvPr>
            <p:ph idx="1"/>
          </p:nvPr>
        </p:nvSpPr>
        <p:spPr>
          <a:xfrm>
            <a:off x="1193180" y="1639229"/>
            <a:ext cx="9489688" cy="4382430"/>
          </a:xfrm>
        </p:spPr>
        <p:txBody>
          <a:bodyPr>
            <a:normAutofit fontScale="77500" lnSpcReduction="20000"/>
          </a:bodyPr>
          <a:lstStyle/>
          <a:p>
            <a:pPr>
              <a:lnSpc>
                <a:spcPct val="160000"/>
              </a:lnSpc>
            </a:pPr>
            <a:r>
              <a:rPr lang="zh-CN" altLang="en-US" sz="2600" dirty="0" smtClean="0"/>
              <a:t>液质联用又被称为液相</a:t>
            </a:r>
            <a:r>
              <a:rPr lang="en-US" altLang="zh-CN" sz="2600" dirty="0" smtClean="0"/>
              <a:t>-</a:t>
            </a:r>
            <a:r>
              <a:rPr lang="zh-CN" altLang="en-US" sz="2600" dirty="0" smtClean="0"/>
              <a:t>质谱联用技术，就是以液相作为分离系统、质谱为检测系统。</a:t>
            </a:r>
            <a:endParaRPr lang="en-US" altLang="zh-CN" sz="2600" dirty="0" smtClean="0"/>
          </a:p>
          <a:p>
            <a:pPr>
              <a:lnSpc>
                <a:spcPct val="160000"/>
              </a:lnSpc>
            </a:pPr>
            <a:r>
              <a:rPr lang="zh-CN" altLang="en-US" sz="2600" dirty="0" smtClean="0"/>
              <a:t>色谱的优势在于分离，难以得到物质的分子量等结构信息，主要依靠标准品来进行对比，而尤其是进行药品杂质研究时，样品含量比较少，液相检测可能受到物质紫外吸收或者样品量少的灵敏度问题。</a:t>
            </a:r>
            <a:endParaRPr lang="en-US" altLang="zh-CN" sz="2600" dirty="0" smtClean="0"/>
          </a:p>
          <a:p>
            <a:pPr>
              <a:lnSpc>
                <a:spcPct val="160000"/>
              </a:lnSpc>
            </a:pPr>
            <a:r>
              <a:rPr lang="zh-CN" altLang="en-US" sz="2600" dirty="0" smtClean="0"/>
              <a:t>质谱能够提供物质的分子量等信息，而且所需样品量还比较少，如果能够利用液相的分离技术加上质谱的分析技术，这样就解决了很多样品含量较少，难以检测的问题，而且还能够同时进行液相和质谱的比对。</a:t>
            </a:r>
            <a:endParaRPr lang="en-US" altLang="zh-CN" sz="2600" dirty="0" smtClean="0"/>
          </a:p>
          <a:p>
            <a:pPr marL="0" indent="0">
              <a:buNone/>
            </a:pPr>
            <a:r>
              <a:rPr lang="zh-CN" altLang="en-US" dirty="0" smtClean="0"/>
              <a:t> </a:t>
            </a:r>
            <a:endParaRPr lang="zh-CN" altLang="en-US" dirty="0"/>
          </a:p>
        </p:txBody>
      </p:sp>
    </p:spTree>
    <p:extLst>
      <p:ext uri="{BB962C8B-B14F-4D97-AF65-F5344CB8AC3E}">
        <p14:creationId xmlns:p14="http://schemas.microsoft.com/office/powerpoint/2010/main" xmlns="" val="946357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影响电离的因素</a:t>
            </a:r>
            <a:endParaRPr lang="zh-CN" altLang="en-US" dirty="0"/>
          </a:p>
        </p:txBody>
      </p:sp>
      <p:sp>
        <p:nvSpPr>
          <p:cNvPr id="3" name="内容占位符 2"/>
          <p:cNvSpPr>
            <a:spLocks noGrp="1"/>
          </p:cNvSpPr>
          <p:nvPr>
            <p:ph idx="1"/>
          </p:nvPr>
        </p:nvSpPr>
        <p:spPr/>
        <p:txBody>
          <a:bodyPr>
            <a:normAutofit/>
          </a:bodyPr>
          <a:lstStyle/>
          <a:p>
            <a:pPr marL="0" indent="0">
              <a:lnSpc>
                <a:spcPct val="150000"/>
              </a:lnSpc>
              <a:buNone/>
            </a:pPr>
            <a:r>
              <a:rPr lang="zh-CN" altLang="en-US" sz="2400" dirty="0" smtClean="0"/>
              <a:t> 基质的影响</a:t>
            </a:r>
            <a:endParaRPr lang="en-US" altLang="zh-CN" sz="2400" dirty="0" smtClean="0"/>
          </a:p>
          <a:p>
            <a:pPr marL="0" indent="0">
              <a:lnSpc>
                <a:spcPct val="150000"/>
              </a:lnSpc>
              <a:buNone/>
            </a:pPr>
            <a:r>
              <a:rPr lang="zh-CN" altLang="en-US" sz="2400" dirty="0" smtClean="0"/>
              <a:t>        样品</a:t>
            </a:r>
            <a:r>
              <a:rPr lang="zh-CN" altLang="en-US" sz="2400" dirty="0" smtClean="0"/>
              <a:t>分子离子和电解质离子对电荷及占据液滴表面</a:t>
            </a:r>
            <a:r>
              <a:rPr lang="zh-CN" altLang="en-US" sz="2400" dirty="0"/>
              <a:t>的竞争导致离子抑制，离子在液滴表面</a:t>
            </a:r>
            <a:r>
              <a:rPr lang="zh-CN" altLang="en-US" sz="2400" dirty="0" smtClean="0"/>
              <a:t>过于</a:t>
            </a:r>
            <a:r>
              <a:rPr lang="zh-CN" altLang="en-US" sz="2400" dirty="0"/>
              <a:t>密集，制使某些样品分子离子不能到达</a:t>
            </a:r>
            <a:r>
              <a:rPr lang="zh-CN" altLang="en-US" sz="2400" dirty="0" smtClean="0"/>
              <a:t>液滴表面</a:t>
            </a:r>
            <a:r>
              <a:rPr lang="zh-CN" altLang="en-US" sz="2400" dirty="0"/>
              <a:t>，这一现象叫离子抑制。</a:t>
            </a:r>
          </a:p>
          <a:p>
            <a:pPr marL="0" indent="0">
              <a:lnSpc>
                <a:spcPct val="150000"/>
              </a:lnSpc>
              <a:buNone/>
            </a:pPr>
            <a:r>
              <a:rPr lang="zh-CN" altLang="en-US" sz="2400" dirty="0" smtClean="0"/>
              <a:t>        一般而言</a:t>
            </a:r>
            <a:r>
              <a:rPr lang="zh-CN" altLang="en-US" sz="2400" dirty="0"/>
              <a:t>，被分析物的响应随其他的电解质</a:t>
            </a:r>
            <a:r>
              <a:rPr lang="zh-CN" altLang="en-US" sz="2400" dirty="0" smtClean="0"/>
              <a:t>浓度</a:t>
            </a:r>
            <a:r>
              <a:rPr lang="zh-CN" altLang="en-US" sz="2400" dirty="0"/>
              <a:t>增高而降低。</a:t>
            </a:r>
          </a:p>
        </p:txBody>
      </p:sp>
    </p:spTree>
    <p:extLst>
      <p:ext uri="{BB962C8B-B14F-4D97-AF65-F5344CB8AC3E}">
        <p14:creationId xmlns:p14="http://schemas.microsoft.com/office/powerpoint/2010/main" xmlns="" val="3491599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影响电离的因素</a:t>
            </a:r>
            <a:endParaRPr lang="zh-CN" altLang="en-US" dirty="0"/>
          </a:p>
        </p:txBody>
      </p:sp>
      <p:sp>
        <p:nvSpPr>
          <p:cNvPr id="3" name="内容占位符 2"/>
          <p:cNvSpPr>
            <a:spLocks noGrp="1"/>
          </p:cNvSpPr>
          <p:nvPr>
            <p:ph idx="1"/>
          </p:nvPr>
        </p:nvSpPr>
        <p:spPr/>
        <p:txBody>
          <a:bodyPr/>
          <a:lstStyle/>
          <a:p>
            <a:r>
              <a:rPr lang="zh-CN" altLang="en-US" sz="2200" dirty="0" smtClean="0">
                <a:latin typeface="Times New Roman" pitchFamily="18" charset="0"/>
                <a:cs typeface="Times New Roman" pitchFamily="18" charset="0"/>
              </a:rPr>
              <a:t>流速的影响</a:t>
            </a:r>
            <a:endParaRPr lang="en-US" altLang="zh-CN" sz="2200" dirty="0" smtClean="0">
              <a:latin typeface="Times New Roman" pitchFamily="18" charset="0"/>
              <a:cs typeface="Times New Roman" pitchFamily="18" charset="0"/>
            </a:endParaRPr>
          </a:p>
          <a:p>
            <a:pPr marL="0" indent="0">
              <a:buNone/>
            </a:pPr>
            <a:r>
              <a:rPr lang="en-US" altLang="zh-CN" sz="2200" dirty="0">
                <a:latin typeface="Times New Roman" pitchFamily="18" charset="0"/>
                <a:cs typeface="Times New Roman" pitchFamily="18" charset="0"/>
              </a:rPr>
              <a:t> </a:t>
            </a:r>
            <a:r>
              <a:rPr lang="en-US" altLang="zh-CN" sz="2200" dirty="0" smtClean="0">
                <a:latin typeface="Times New Roman" pitchFamily="18" charset="0"/>
                <a:cs typeface="Times New Roman" pitchFamily="18" charset="0"/>
              </a:rPr>
              <a:t>       ESI </a:t>
            </a:r>
            <a:r>
              <a:rPr lang="zh-CN" altLang="en-US" sz="2200" dirty="0">
                <a:latin typeface="Times New Roman" pitchFamily="18" charset="0"/>
                <a:cs typeface="Times New Roman" pitchFamily="18" charset="0"/>
              </a:rPr>
              <a:t>响应随流速的增加而</a:t>
            </a:r>
            <a:r>
              <a:rPr lang="zh-CN" altLang="en-US" sz="2200" dirty="0" smtClean="0">
                <a:latin typeface="Times New Roman" pitchFamily="18" charset="0"/>
                <a:cs typeface="Times New Roman" pitchFamily="18" charset="0"/>
              </a:rPr>
              <a:t>降低</a:t>
            </a:r>
            <a:endParaRPr lang="en-US" altLang="zh-CN" sz="2200" dirty="0" smtClean="0">
              <a:latin typeface="Times New Roman" pitchFamily="18" charset="0"/>
              <a:cs typeface="Times New Roman" pitchFamily="18" charset="0"/>
            </a:endParaRPr>
          </a:p>
          <a:p>
            <a:pPr marL="0" indent="0">
              <a:buNone/>
            </a:pPr>
            <a:r>
              <a:rPr lang="en-US" altLang="zh-CN" sz="2200" dirty="0">
                <a:latin typeface="Times New Roman" pitchFamily="18" charset="0"/>
                <a:cs typeface="Times New Roman" pitchFamily="18" charset="0"/>
              </a:rPr>
              <a:t> </a:t>
            </a:r>
            <a:r>
              <a:rPr lang="en-US" altLang="zh-CN" sz="2200" dirty="0" smtClean="0">
                <a:latin typeface="Times New Roman" pitchFamily="18" charset="0"/>
                <a:cs typeface="Times New Roman" pitchFamily="18" charset="0"/>
              </a:rPr>
              <a:t>       </a:t>
            </a:r>
            <a:r>
              <a:rPr lang="zh-CN" altLang="en-US" sz="2200" dirty="0" smtClean="0">
                <a:latin typeface="Times New Roman" pitchFamily="18" charset="0"/>
                <a:cs typeface="Times New Roman" pitchFamily="18" charset="0"/>
              </a:rPr>
              <a:t>对</a:t>
            </a:r>
            <a:r>
              <a:rPr lang="en-US" altLang="zh-CN" sz="2200" dirty="0">
                <a:latin typeface="Times New Roman" pitchFamily="18" charset="0"/>
                <a:cs typeface="Times New Roman" pitchFamily="18" charset="0"/>
              </a:rPr>
              <a:t>ESI</a:t>
            </a:r>
            <a:r>
              <a:rPr lang="zh-CN" altLang="en-US" sz="2200" dirty="0">
                <a:latin typeface="Times New Roman" pitchFamily="18" charset="0"/>
                <a:cs typeface="Times New Roman" pitchFamily="18" charset="0"/>
              </a:rPr>
              <a:t>接口来说</a:t>
            </a:r>
            <a:r>
              <a:rPr lang="en-US" altLang="zh-CN" sz="2200" dirty="0">
                <a:latin typeface="Times New Roman" pitchFamily="18" charset="0"/>
                <a:cs typeface="Times New Roman" pitchFamily="18" charset="0"/>
              </a:rPr>
              <a:t>,</a:t>
            </a:r>
            <a:r>
              <a:rPr lang="zh-CN" altLang="en-US" sz="2200" dirty="0">
                <a:latin typeface="Times New Roman" pitchFamily="18" charset="0"/>
                <a:cs typeface="Times New Roman" pitchFamily="18" charset="0"/>
              </a:rPr>
              <a:t>最佳工作</a:t>
            </a:r>
            <a:r>
              <a:rPr lang="zh-CN" altLang="en-US" sz="2200" dirty="0" smtClean="0">
                <a:latin typeface="Times New Roman" pitchFamily="18" charset="0"/>
                <a:cs typeface="Times New Roman" pitchFamily="18" charset="0"/>
              </a:rPr>
              <a:t>流速为</a:t>
            </a:r>
            <a:r>
              <a:rPr lang="en-US" altLang="zh-CN" sz="2200" dirty="0">
                <a:latin typeface="Times New Roman" pitchFamily="18" charset="0"/>
                <a:cs typeface="Times New Roman" pitchFamily="18" charset="0"/>
              </a:rPr>
              <a:t>100-250 </a:t>
            </a:r>
            <a:r>
              <a:rPr lang="el-GR" altLang="zh-CN" sz="2200" dirty="0">
                <a:latin typeface="Times New Roman" pitchFamily="18" charset="0"/>
                <a:cs typeface="Times New Roman" pitchFamily="18" charset="0"/>
              </a:rPr>
              <a:t>μ</a:t>
            </a:r>
            <a:r>
              <a:rPr lang="en-US" altLang="zh-CN" sz="2200" dirty="0">
                <a:latin typeface="Times New Roman" pitchFamily="18" charset="0"/>
                <a:cs typeface="Times New Roman" pitchFamily="18" charset="0"/>
              </a:rPr>
              <a:t>L/min</a:t>
            </a:r>
            <a:r>
              <a:rPr lang="en-US" altLang="zh-CN" dirty="0"/>
              <a:t>.</a:t>
            </a:r>
            <a:endParaRPr lang="en-US" altLang="zh-CN" dirty="0" smtClean="0"/>
          </a:p>
        </p:txBody>
      </p:sp>
    </p:spTree>
    <p:extLst>
      <p:ext uri="{BB962C8B-B14F-4D97-AF65-F5344CB8AC3E}">
        <p14:creationId xmlns:p14="http://schemas.microsoft.com/office/powerpoint/2010/main" xmlns="" val="3971024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影响电离的因素</a:t>
            </a:r>
            <a:endParaRPr lang="zh-CN" altLang="en-US" dirty="0"/>
          </a:p>
        </p:txBody>
      </p:sp>
      <p:sp>
        <p:nvSpPr>
          <p:cNvPr id="3" name="内容占位符 2"/>
          <p:cNvSpPr>
            <a:spLocks noGrp="1"/>
          </p:cNvSpPr>
          <p:nvPr>
            <p:ph idx="1"/>
          </p:nvPr>
        </p:nvSpPr>
        <p:spPr/>
        <p:txBody>
          <a:bodyPr>
            <a:normAutofit/>
          </a:bodyPr>
          <a:lstStyle/>
          <a:p>
            <a:pPr>
              <a:lnSpc>
                <a:spcPct val="150000"/>
              </a:lnSpc>
            </a:pPr>
            <a:r>
              <a:rPr lang="zh-CN" altLang="en-US" sz="2600" dirty="0" smtClean="0">
                <a:latin typeface="Times New Roman" pitchFamily="18" charset="0"/>
                <a:cs typeface="Times New Roman" pitchFamily="18" charset="0"/>
              </a:rPr>
              <a:t>流速的影响</a:t>
            </a:r>
            <a:endParaRPr lang="en-US" altLang="zh-CN" sz="2600" dirty="0" smtClean="0">
              <a:latin typeface="Times New Roman" pitchFamily="18" charset="0"/>
              <a:cs typeface="Times New Roman" pitchFamily="18" charset="0"/>
            </a:endParaRPr>
          </a:p>
          <a:p>
            <a:pPr marL="0" indent="0">
              <a:lnSpc>
                <a:spcPct val="150000"/>
              </a:lnSpc>
              <a:buNone/>
            </a:pPr>
            <a:r>
              <a:rPr lang="en-US" altLang="zh-CN" sz="2600" dirty="0">
                <a:latin typeface="Times New Roman" pitchFamily="18" charset="0"/>
                <a:cs typeface="Times New Roman" pitchFamily="18" charset="0"/>
              </a:rPr>
              <a:t> </a:t>
            </a:r>
            <a:r>
              <a:rPr lang="en-US" altLang="zh-CN" sz="2600" dirty="0" smtClean="0">
                <a:latin typeface="Times New Roman" pitchFamily="18" charset="0"/>
                <a:cs typeface="Times New Roman" pitchFamily="18" charset="0"/>
              </a:rPr>
              <a:t>       ESI </a:t>
            </a:r>
            <a:r>
              <a:rPr lang="zh-CN" altLang="en-US" sz="2600" dirty="0">
                <a:latin typeface="Times New Roman" pitchFamily="18" charset="0"/>
                <a:cs typeface="Times New Roman" pitchFamily="18" charset="0"/>
              </a:rPr>
              <a:t>响应随流速的增加而</a:t>
            </a:r>
            <a:r>
              <a:rPr lang="zh-CN" altLang="en-US" sz="2600" dirty="0" smtClean="0">
                <a:latin typeface="Times New Roman" pitchFamily="18" charset="0"/>
                <a:cs typeface="Times New Roman" pitchFamily="18" charset="0"/>
              </a:rPr>
              <a:t>降低</a:t>
            </a:r>
            <a:endParaRPr lang="en-US" altLang="zh-CN" sz="2600" dirty="0" smtClean="0">
              <a:latin typeface="Times New Roman" pitchFamily="18" charset="0"/>
              <a:cs typeface="Times New Roman" pitchFamily="18" charset="0"/>
            </a:endParaRPr>
          </a:p>
          <a:p>
            <a:pPr marL="0" indent="0">
              <a:lnSpc>
                <a:spcPct val="150000"/>
              </a:lnSpc>
              <a:buNone/>
            </a:pPr>
            <a:r>
              <a:rPr lang="en-US" altLang="zh-CN" sz="2600" dirty="0">
                <a:latin typeface="Times New Roman" pitchFamily="18" charset="0"/>
                <a:cs typeface="Times New Roman" pitchFamily="18" charset="0"/>
              </a:rPr>
              <a:t> </a:t>
            </a:r>
            <a:r>
              <a:rPr lang="en-US" altLang="zh-CN" sz="2600" dirty="0" smtClean="0">
                <a:latin typeface="Times New Roman" pitchFamily="18" charset="0"/>
                <a:cs typeface="Times New Roman" pitchFamily="18" charset="0"/>
              </a:rPr>
              <a:t>       </a:t>
            </a:r>
            <a:r>
              <a:rPr lang="zh-CN" altLang="en-US" sz="2600" dirty="0" smtClean="0">
                <a:latin typeface="Times New Roman" pitchFamily="18" charset="0"/>
                <a:cs typeface="Times New Roman" pitchFamily="18" charset="0"/>
              </a:rPr>
              <a:t>对</a:t>
            </a:r>
            <a:r>
              <a:rPr lang="en-US" altLang="zh-CN" sz="2600" dirty="0">
                <a:latin typeface="Times New Roman" pitchFamily="18" charset="0"/>
                <a:cs typeface="Times New Roman" pitchFamily="18" charset="0"/>
              </a:rPr>
              <a:t>ESI</a:t>
            </a:r>
            <a:r>
              <a:rPr lang="zh-CN" altLang="en-US" sz="2600" dirty="0">
                <a:latin typeface="Times New Roman" pitchFamily="18" charset="0"/>
                <a:cs typeface="Times New Roman" pitchFamily="18" charset="0"/>
              </a:rPr>
              <a:t>接口来说</a:t>
            </a:r>
            <a:r>
              <a:rPr lang="en-US" altLang="zh-CN" sz="2600" dirty="0">
                <a:latin typeface="Times New Roman" pitchFamily="18" charset="0"/>
                <a:cs typeface="Times New Roman" pitchFamily="18" charset="0"/>
              </a:rPr>
              <a:t>,</a:t>
            </a:r>
            <a:r>
              <a:rPr lang="zh-CN" altLang="en-US" sz="2600" dirty="0">
                <a:latin typeface="Times New Roman" pitchFamily="18" charset="0"/>
                <a:cs typeface="Times New Roman" pitchFamily="18" charset="0"/>
              </a:rPr>
              <a:t>最佳工作</a:t>
            </a:r>
            <a:r>
              <a:rPr lang="zh-CN" altLang="en-US" sz="2600" dirty="0" smtClean="0">
                <a:latin typeface="Times New Roman" pitchFamily="18" charset="0"/>
                <a:cs typeface="Times New Roman" pitchFamily="18" charset="0"/>
              </a:rPr>
              <a:t>流速为</a:t>
            </a:r>
            <a:r>
              <a:rPr lang="en-US" altLang="zh-CN" sz="2600" dirty="0">
                <a:latin typeface="Times New Roman" pitchFamily="18" charset="0"/>
                <a:cs typeface="Times New Roman" pitchFamily="18" charset="0"/>
              </a:rPr>
              <a:t>100-250 </a:t>
            </a:r>
            <a:r>
              <a:rPr lang="el-GR" altLang="zh-CN" sz="2600" dirty="0">
                <a:latin typeface="Times New Roman" pitchFamily="18" charset="0"/>
                <a:cs typeface="Times New Roman" pitchFamily="18" charset="0"/>
              </a:rPr>
              <a:t>μ</a:t>
            </a:r>
            <a:r>
              <a:rPr lang="en-US" altLang="zh-CN" sz="2600" dirty="0">
                <a:latin typeface="Times New Roman" pitchFamily="18" charset="0"/>
                <a:cs typeface="Times New Roman" pitchFamily="18" charset="0"/>
              </a:rPr>
              <a:t>L/min</a:t>
            </a:r>
            <a:r>
              <a:rPr lang="en-US" altLang="zh-CN" sz="2600" dirty="0" smtClean="0">
                <a:latin typeface="Times New Roman" pitchFamily="18" charset="0"/>
                <a:cs typeface="Times New Roman" pitchFamily="18" charset="0"/>
              </a:rPr>
              <a:t>.</a:t>
            </a:r>
          </a:p>
          <a:p>
            <a:pPr marL="0" indent="0">
              <a:lnSpc>
                <a:spcPct val="150000"/>
              </a:lnSpc>
              <a:buNone/>
            </a:pPr>
            <a:r>
              <a:rPr lang="en-US" altLang="zh-CN" sz="2600" dirty="0" smtClean="0">
                <a:latin typeface="Times New Roman" pitchFamily="18" charset="0"/>
                <a:cs typeface="Times New Roman" pitchFamily="18" charset="0"/>
              </a:rPr>
              <a:t>     </a:t>
            </a:r>
            <a:r>
              <a:rPr lang="zh-CN" altLang="en-US" sz="2600" dirty="0" smtClean="0">
                <a:latin typeface="Times New Roman" pitchFamily="18" charset="0"/>
                <a:cs typeface="Times New Roman" pitchFamily="18" charset="0"/>
              </a:rPr>
              <a:t>（头孢地尼的</a:t>
            </a:r>
            <a:r>
              <a:rPr lang="en-US" altLang="zh-CN" sz="2600" dirty="0" smtClean="0">
                <a:latin typeface="Times New Roman" pitchFamily="18" charset="0"/>
                <a:cs typeface="Times New Roman" pitchFamily="18" charset="0"/>
              </a:rPr>
              <a:t>0.5ml/min</a:t>
            </a:r>
            <a:r>
              <a:rPr lang="zh-CN" altLang="en-US" sz="2600" dirty="0" smtClean="0">
                <a:latin typeface="Times New Roman" pitchFamily="18" charset="0"/>
                <a:cs typeface="Times New Roman" pitchFamily="18" charset="0"/>
              </a:rPr>
              <a:t>和</a:t>
            </a:r>
            <a:r>
              <a:rPr lang="en-US" altLang="zh-CN" sz="2600" dirty="0" smtClean="0">
                <a:latin typeface="Times New Roman" pitchFamily="18" charset="0"/>
                <a:cs typeface="Times New Roman" pitchFamily="18" charset="0"/>
              </a:rPr>
              <a:t>0.3ml/min</a:t>
            </a:r>
            <a:r>
              <a:rPr lang="zh-CN" altLang="en-US" sz="2600" dirty="0" smtClean="0">
                <a:latin typeface="Times New Roman" pitchFamily="18" charset="0"/>
                <a:cs typeface="Times New Roman" pitchFamily="18" charset="0"/>
              </a:rPr>
              <a:t>）</a:t>
            </a:r>
            <a:endParaRPr lang="en-US" altLang="zh-CN" sz="2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977650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影响电离的因素</a:t>
            </a:r>
            <a:endParaRPr lang="zh-CN" altLang="en-US" dirty="0"/>
          </a:p>
        </p:txBody>
      </p:sp>
      <p:sp>
        <p:nvSpPr>
          <p:cNvPr id="3" name="内容占位符 2"/>
          <p:cNvSpPr>
            <a:spLocks noGrp="1"/>
          </p:cNvSpPr>
          <p:nvPr>
            <p:ph idx="1"/>
          </p:nvPr>
        </p:nvSpPr>
        <p:spPr/>
        <p:txBody>
          <a:bodyPr>
            <a:normAutofit/>
          </a:bodyPr>
          <a:lstStyle/>
          <a:p>
            <a:pPr>
              <a:lnSpc>
                <a:spcPct val="150000"/>
              </a:lnSpc>
            </a:pPr>
            <a:r>
              <a:rPr lang="zh-CN" altLang="en-US" sz="2400" dirty="0" smtClean="0"/>
              <a:t>溶剂的影响</a:t>
            </a:r>
            <a:endParaRPr lang="en-US" altLang="zh-CN" sz="2400" dirty="0" smtClean="0"/>
          </a:p>
          <a:p>
            <a:pPr marL="0" indent="0">
              <a:lnSpc>
                <a:spcPct val="150000"/>
              </a:lnSpc>
              <a:buNone/>
            </a:pPr>
            <a:r>
              <a:rPr lang="zh-CN" altLang="en-US" sz="2400" dirty="0" smtClean="0"/>
              <a:t>        大量实验</a:t>
            </a:r>
            <a:r>
              <a:rPr lang="zh-CN" altLang="en-US" sz="2400" dirty="0"/>
              <a:t>证明</a:t>
            </a:r>
            <a:r>
              <a:rPr lang="en-US" altLang="zh-CN" sz="2400" dirty="0"/>
              <a:t>ESI</a:t>
            </a:r>
            <a:r>
              <a:rPr lang="zh-CN" altLang="en-US" sz="2400" dirty="0"/>
              <a:t>与溶剂密切相关，为促进</a:t>
            </a:r>
            <a:r>
              <a:rPr lang="zh-CN" altLang="en-US" sz="2400" dirty="0" smtClean="0"/>
              <a:t>样品的</a:t>
            </a:r>
            <a:r>
              <a:rPr lang="zh-CN" altLang="en-US" sz="2400" dirty="0"/>
              <a:t>电离，要考虑以下因素</a:t>
            </a:r>
          </a:p>
          <a:p>
            <a:pPr marL="0" indent="0">
              <a:lnSpc>
                <a:spcPct val="150000"/>
              </a:lnSpc>
              <a:buNone/>
            </a:pPr>
            <a:r>
              <a:rPr lang="zh-CN" altLang="en-US" sz="2400" dirty="0" smtClean="0"/>
              <a:t>        样品</a:t>
            </a:r>
            <a:r>
              <a:rPr lang="zh-CN" altLang="en-US" sz="2400" dirty="0"/>
              <a:t>的结构特性，易形成正离子或</a:t>
            </a:r>
            <a:r>
              <a:rPr lang="zh-CN" altLang="en-US" sz="2400" dirty="0" smtClean="0"/>
              <a:t>负离子。</a:t>
            </a:r>
            <a:endParaRPr lang="en-US" altLang="zh-CN" sz="2400" dirty="0" smtClean="0"/>
          </a:p>
          <a:p>
            <a:pPr marL="0" indent="0">
              <a:lnSpc>
                <a:spcPct val="150000"/>
              </a:lnSpc>
              <a:buNone/>
            </a:pPr>
            <a:r>
              <a:rPr lang="zh-CN" altLang="en-US" sz="2400" dirty="0" smtClean="0"/>
              <a:t>        要</a:t>
            </a:r>
            <a:r>
              <a:rPr lang="zh-CN" altLang="en-US" sz="2400" dirty="0"/>
              <a:t>有一定的中、高性的溶剂，以利于样品极化</a:t>
            </a:r>
            <a:r>
              <a:rPr lang="zh-CN" altLang="en-US" sz="2400" dirty="0" smtClean="0"/>
              <a:t>。（甲酸、乙酸、氨水）</a:t>
            </a:r>
            <a:endParaRPr lang="zh-CN" altLang="en-US" sz="2400" dirty="0"/>
          </a:p>
          <a:p>
            <a:pPr marL="0" indent="0">
              <a:lnSpc>
                <a:spcPct val="150000"/>
              </a:lnSpc>
              <a:buNone/>
            </a:pPr>
            <a:r>
              <a:rPr lang="zh-CN" altLang="en-US" sz="2400" dirty="0" smtClean="0"/>
              <a:t>        可</a:t>
            </a:r>
            <a:r>
              <a:rPr lang="zh-CN" altLang="en-US" sz="2400" dirty="0"/>
              <a:t>利用挥发性酸、碱或其它电解质调节</a:t>
            </a:r>
            <a:r>
              <a:rPr lang="en-US" altLang="zh-CN" sz="2400" dirty="0"/>
              <a:t>PH</a:t>
            </a:r>
            <a:r>
              <a:rPr lang="zh-CN" altLang="en-US" sz="2400" dirty="0"/>
              <a:t>值，</a:t>
            </a:r>
            <a:r>
              <a:rPr lang="zh-CN" altLang="en-US" sz="2400" dirty="0" smtClean="0"/>
              <a:t>以利于</a:t>
            </a:r>
            <a:r>
              <a:rPr lang="zh-CN" altLang="en-US" sz="2400" dirty="0"/>
              <a:t>形成正、负离子</a:t>
            </a:r>
            <a:r>
              <a:rPr lang="zh-CN" altLang="en-US" sz="2400" dirty="0" smtClean="0"/>
              <a:t>。</a:t>
            </a:r>
            <a:endParaRPr lang="en-US" altLang="zh-CN" sz="2400" dirty="0" smtClean="0"/>
          </a:p>
        </p:txBody>
      </p:sp>
    </p:spTree>
    <p:extLst>
      <p:ext uri="{BB962C8B-B14F-4D97-AF65-F5344CB8AC3E}">
        <p14:creationId xmlns:p14="http://schemas.microsoft.com/office/powerpoint/2010/main" xmlns="" val="4111887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ESI</a:t>
            </a:r>
            <a:r>
              <a:rPr lang="zh-CN" altLang="en-US" dirty="0" smtClean="0"/>
              <a:t>电离特点</a:t>
            </a:r>
            <a:endParaRPr lang="zh-CN" altLang="en-US" dirty="0"/>
          </a:p>
        </p:txBody>
      </p:sp>
      <p:sp>
        <p:nvSpPr>
          <p:cNvPr id="3" name="内容占位符 2"/>
          <p:cNvSpPr>
            <a:spLocks noGrp="1"/>
          </p:cNvSpPr>
          <p:nvPr>
            <p:ph idx="1"/>
          </p:nvPr>
        </p:nvSpPr>
        <p:spPr>
          <a:xfrm>
            <a:off x="718782" y="1228298"/>
            <a:ext cx="10972800" cy="4976335"/>
          </a:xfrm>
        </p:spPr>
        <p:txBody>
          <a:bodyPr>
            <a:normAutofit/>
          </a:bodyPr>
          <a:lstStyle/>
          <a:p>
            <a:r>
              <a:rPr lang="zh-CN" altLang="en-US" sz="2200" dirty="0"/>
              <a:t>优点∶</a:t>
            </a:r>
          </a:p>
          <a:p>
            <a:pPr marL="0" indent="0">
              <a:buNone/>
            </a:pPr>
            <a:r>
              <a:rPr lang="zh-CN" altLang="en-US" sz="2200" dirty="0" smtClean="0"/>
              <a:t>      产生准分子离子，可以进行分子量</a:t>
            </a:r>
            <a:r>
              <a:rPr lang="zh-CN" altLang="en-US" sz="2200" dirty="0"/>
              <a:t>确认</a:t>
            </a:r>
          </a:p>
          <a:p>
            <a:pPr marL="0" indent="0">
              <a:buNone/>
            </a:pPr>
            <a:r>
              <a:rPr lang="zh-CN" altLang="en-US" sz="2200" dirty="0" smtClean="0"/>
              <a:t>      适合于</a:t>
            </a:r>
            <a:r>
              <a:rPr lang="zh-CN" altLang="en-US" sz="2200" dirty="0"/>
              <a:t>挥发及不挥发</a:t>
            </a:r>
            <a:r>
              <a:rPr lang="zh-CN" altLang="en-US" sz="2200" dirty="0" smtClean="0"/>
              <a:t>的溶质</a:t>
            </a:r>
            <a:endParaRPr lang="zh-CN" altLang="en-US" sz="2200" dirty="0"/>
          </a:p>
          <a:p>
            <a:pPr marL="0" indent="0">
              <a:buNone/>
            </a:pPr>
            <a:r>
              <a:rPr lang="zh-CN" altLang="en-US" sz="2200" dirty="0" smtClean="0"/>
              <a:t>      适合于</a:t>
            </a:r>
            <a:r>
              <a:rPr lang="zh-CN" altLang="en-US" sz="2200" dirty="0"/>
              <a:t>离子化及极性</a:t>
            </a:r>
            <a:r>
              <a:rPr lang="zh-CN" altLang="en-US" sz="2200" dirty="0" smtClean="0"/>
              <a:t>的溶质</a:t>
            </a:r>
            <a:endParaRPr lang="en-US" altLang="zh-CN" sz="2200" dirty="0" smtClean="0"/>
          </a:p>
          <a:p>
            <a:pPr marL="0" indent="0">
              <a:buNone/>
            </a:pPr>
            <a:r>
              <a:rPr lang="en-US" altLang="zh-CN" sz="2200" dirty="0"/>
              <a:t> </a:t>
            </a:r>
            <a:r>
              <a:rPr lang="en-US" altLang="zh-CN" sz="2200" dirty="0" smtClean="0"/>
              <a:t>     </a:t>
            </a:r>
            <a:r>
              <a:rPr lang="zh-CN" altLang="en-US" sz="2200" dirty="0" smtClean="0"/>
              <a:t>好的灵敏度（中等和高极性化合物、热不稳定化合物、非共价键化合物、蛋白质）</a:t>
            </a:r>
            <a:endParaRPr lang="zh-CN" altLang="en-US" sz="2200" dirty="0"/>
          </a:p>
          <a:p>
            <a:pPr marL="0" indent="0">
              <a:buNone/>
            </a:pPr>
            <a:r>
              <a:rPr lang="zh-CN" altLang="en-US" sz="2200" dirty="0"/>
              <a:t> </a:t>
            </a:r>
            <a:r>
              <a:rPr lang="zh-CN" altLang="en-US" sz="2200" dirty="0" smtClean="0"/>
              <a:t>     高分子</a:t>
            </a:r>
            <a:r>
              <a:rPr lang="zh-CN" altLang="en-US" sz="2200" dirty="0"/>
              <a:t>量</a:t>
            </a:r>
            <a:r>
              <a:rPr lang="zh-CN" altLang="en-US" sz="2200" dirty="0" smtClean="0"/>
              <a:t>测定（蛋白质）</a:t>
            </a:r>
            <a:endParaRPr lang="zh-CN" altLang="en-US" sz="2200" dirty="0"/>
          </a:p>
          <a:p>
            <a:pPr marL="0" indent="0">
              <a:buNone/>
            </a:pPr>
            <a:r>
              <a:rPr lang="zh-CN" altLang="en-US" sz="2200" dirty="0"/>
              <a:t> </a:t>
            </a:r>
            <a:r>
              <a:rPr lang="zh-CN" altLang="en-US" sz="2200" dirty="0" smtClean="0"/>
              <a:t>     适合于</a:t>
            </a:r>
            <a:r>
              <a:rPr lang="zh-CN" altLang="en-US" sz="2200" dirty="0"/>
              <a:t>毛细管色谱</a:t>
            </a:r>
          </a:p>
          <a:p>
            <a:r>
              <a:rPr lang="zh-CN" altLang="en-US" sz="2200" dirty="0"/>
              <a:t>缺点∶</a:t>
            </a:r>
          </a:p>
          <a:p>
            <a:pPr marL="0" indent="0">
              <a:buNone/>
            </a:pPr>
            <a:r>
              <a:rPr lang="zh-CN" altLang="en-US" sz="2200" dirty="0" smtClean="0"/>
              <a:t>     相对</a:t>
            </a:r>
            <a:r>
              <a:rPr lang="zh-CN" altLang="en-US" sz="2200" dirty="0"/>
              <a:t>较低的</a:t>
            </a:r>
            <a:r>
              <a:rPr lang="en-US" altLang="zh-CN" sz="2200" dirty="0"/>
              <a:t>LC</a:t>
            </a:r>
            <a:r>
              <a:rPr lang="zh-CN" altLang="en-US" sz="2200" dirty="0"/>
              <a:t>流速。</a:t>
            </a:r>
          </a:p>
          <a:p>
            <a:pPr marL="0" indent="0">
              <a:buNone/>
            </a:pPr>
            <a:r>
              <a:rPr lang="zh-CN" altLang="en-US" sz="2200" dirty="0" smtClean="0"/>
              <a:t>     </a:t>
            </a:r>
            <a:r>
              <a:rPr lang="zh-CN" altLang="en-US" sz="2200" dirty="0"/>
              <a:t>在溶液中必须离子化。</a:t>
            </a:r>
          </a:p>
          <a:p>
            <a:pPr marL="0" indent="0">
              <a:buNone/>
            </a:pPr>
            <a:r>
              <a:rPr lang="zh-CN" altLang="en-US" sz="2200" dirty="0" smtClean="0"/>
              <a:t>     </a:t>
            </a:r>
            <a:r>
              <a:rPr lang="zh-CN" altLang="en-US" sz="2200" dirty="0"/>
              <a:t>在高盐条件下会发生</a:t>
            </a:r>
            <a:r>
              <a:rPr lang="zh-CN" altLang="en-US" sz="2200" dirty="0" smtClean="0"/>
              <a:t>离子抑制</a:t>
            </a:r>
            <a:r>
              <a:rPr lang="zh-CN" altLang="en-US" sz="2200" dirty="0"/>
              <a:t>。</a:t>
            </a:r>
          </a:p>
          <a:p>
            <a:pPr marL="0" indent="0">
              <a:buNone/>
            </a:pPr>
            <a:r>
              <a:rPr lang="zh-CN" altLang="en-US" sz="2200" dirty="0" smtClean="0"/>
              <a:t>     有可能产生</a:t>
            </a:r>
            <a:r>
              <a:rPr lang="zh-CN" altLang="en-US" sz="2200" dirty="0"/>
              <a:t>加和离子影响结果</a:t>
            </a:r>
            <a:r>
              <a:rPr lang="zh-CN" altLang="en-US" sz="2200" dirty="0" smtClean="0"/>
              <a:t>。</a:t>
            </a:r>
            <a:endParaRPr lang="zh-CN" altLang="en-US" sz="2200" dirty="0"/>
          </a:p>
        </p:txBody>
      </p:sp>
    </p:spTree>
    <p:extLst>
      <p:ext uri="{BB962C8B-B14F-4D97-AF65-F5344CB8AC3E}">
        <p14:creationId xmlns:p14="http://schemas.microsoft.com/office/powerpoint/2010/main" xmlns="" val="982419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质量分析器</a:t>
            </a:r>
            <a:endParaRPr lang="zh-CN" altLang="en-US" dirty="0"/>
          </a:p>
        </p:txBody>
      </p:sp>
      <p:sp>
        <p:nvSpPr>
          <p:cNvPr id="3" name="内容占位符 2"/>
          <p:cNvSpPr>
            <a:spLocks noGrp="1"/>
          </p:cNvSpPr>
          <p:nvPr>
            <p:ph idx="1"/>
          </p:nvPr>
        </p:nvSpPr>
        <p:spPr/>
        <p:txBody>
          <a:bodyPr>
            <a:normAutofit/>
          </a:bodyPr>
          <a:lstStyle/>
          <a:p>
            <a:pPr>
              <a:lnSpc>
                <a:spcPct val="150000"/>
              </a:lnSpc>
            </a:pPr>
            <a:r>
              <a:rPr lang="zh-CN" altLang="en-US" sz="2200" dirty="0" smtClean="0"/>
              <a:t>是将离子按质荷比分开的部分，离子通过分析器后，按不同的质荷比将离子分开。不同的质荷比离子共同组成了质谱图。</a:t>
            </a:r>
            <a:endParaRPr lang="en-US" altLang="zh-CN" sz="2200" dirty="0" smtClean="0"/>
          </a:p>
          <a:p>
            <a:pPr>
              <a:lnSpc>
                <a:spcPct val="150000"/>
              </a:lnSpc>
            </a:pPr>
            <a:r>
              <a:rPr lang="zh-CN" altLang="en-US" sz="2200" dirty="0" smtClean="0"/>
              <a:t>质量分析器种类：四级杆</a:t>
            </a:r>
            <a:r>
              <a:rPr lang="en-US" altLang="zh-CN" sz="2200" dirty="0" smtClean="0"/>
              <a:t>/</a:t>
            </a:r>
            <a:r>
              <a:rPr lang="zh-CN" altLang="en-US" sz="2200" dirty="0" smtClean="0"/>
              <a:t>三重四级杆、飞行时间质谱、离子阱质谱</a:t>
            </a:r>
            <a:endParaRPr lang="en-US" altLang="zh-CN" sz="2200" dirty="0" smtClean="0"/>
          </a:p>
          <a:p>
            <a:pPr>
              <a:lnSpc>
                <a:spcPct val="150000"/>
              </a:lnSpc>
            </a:pPr>
            <a:r>
              <a:rPr lang="zh-CN" altLang="en-US" sz="2200" dirty="0" smtClean="0"/>
              <a:t>离子阱：</a:t>
            </a:r>
            <a:r>
              <a:rPr lang="zh-CN" altLang="en-US" sz="2400" dirty="0" smtClean="0"/>
              <a:t>是一种将离子通过电磁场限定在有限空间内的设备。被限定的离子处于“稳定区”。传统的离子阱通过调整电场参数，使离子进入“不稳定区”，继而从预制空间脱离离子阱。</a:t>
            </a:r>
          </a:p>
          <a:p>
            <a:pPr>
              <a:lnSpc>
                <a:spcPct val="150000"/>
              </a:lnSpc>
            </a:pPr>
            <a:endParaRPr lang="en-US" altLang="zh-CN" sz="22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质量分析器</a:t>
            </a:r>
            <a:endParaRPr lang="zh-CN" altLang="en-US" dirty="0"/>
          </a:p>
        </p:txBody>
      </p:sp>
      <p:sp>
        <p:nvSpPr>
          <p:cNvPr id="3" name="内容占位符 2"/>
          <p:cNvSpPr>
            <a:spLocks noGrp="1"/>
          </p:cNvSpPr>
          <p:nvPr>
            <p:ph idx="1"/>
          </p:nvPr>
        </p:nvSpPr>
        <p:spPr/>
        <p:txBody>
          <a:bodyPr>
            <a:normAutofit/>
          </a:bodyPr>
          <a:lstStyle/>
          <a:p>
            <a:pPr>
              <a:lnSpc>
                <a:spcPct val="150000"/>
              </a:lnSpc>
            </a:pPr>
            <a:r>
              <a:rPr lang="zh-CN" altLang="en-US" sz="2200" dirty="0" smtClean="0"/>
              <a:t>四极杆是由四根棒状的电极组成的，离子在里面被选择，符合一定质荷比的通过，不符合的一部分由于被电极吸住或被真空抽走。这样就选择了一定质荷比的离子。</a:t>
            </a:r>
            <a:endParaRPr lang="en-US" altLang="zh-CN" sz="2200" dirty="0" smtClean="0"/>
          </a:p>
          <a:p>
            <a:pPr>
              <a:lnSpc>
                <a:spcPct val="150000"/>
              </a:lnSpc>
            </a:pPr>
            <a:r>
              <a:rPr lang="zh-CN" altLang="en-US" sz="2200" dirty="0"/>
              <a:t>三</a:t>
            </a:r>
            <a:r>
              <a:rPr lang="zh-CN" altLang="en-US" sz="2200" dirty="0" smtClean="0"/>
              <a:t>重四极杆就是有三组四极杆，第一极选择一定的母离子，第二极通过碰撞打碎离子，第三极进行子离子扫描。</a:t>
            </a:r>
            <a:endParaRPr lang="en-US" altLang="zh-CN" sz="2200" dirty="0" smtClean="0"/>
          </a:p>
          <a:p>
            <a:pPr>
              <a:lnSpc>
                <a:spcPct val="150000"/>
              </a:lnSpc>
            </a:pPr>
            <a:r>
              <a:rPr lang="zh-CN" altLang="en-US" sz="2200" dirty="0" smtClean="0"/>
              <a:t>飞行时间是一种常用质谱仪，离子源产生的离子首先被收集。在收集器中所有离子速度变为</a:t>
            </a:r>
            <a:r>
              <a:rPr lang="en-US" altLang="zh-CN" sz="2200" dirty="0" smtClean="0"/>
              <a:t>0</a:t>
            </a:r>
            <a:r>
              <a:rPr lang="zh-CN" altLang="en-US" sz="2200" dirty="0" smtClean="0"/>
              <a:t>。使用一个脉冲加速后进入无场漂移管，并以恒定速度飞向离子接收器。离子质量越大，到达接收器所用时间越长；离子质量越小，到达接收器所用时间越短，根据这一原理，可以把不同质量的离子按</a:t>
            </a:r>
            <a:r>
              <a:rPr lang="en-US" altLang="zh-CN" sz="2200" dirty="0" smtClean="0"/>
              <a:t>m/z</a:t>
            </a:r>
            <a:r>
              <a:rPr lang="zh-CN" altLang="en-US" sz="2200" dirty="0" smtClean="0"/>
              <a:t>值大小进行分离。</a:t>
            </a:r>
            <a:endParaRPr lang="en-US" altLang="zh-CN" sz="2200" dirty="0" smtClean="0"/>
          </a:p>
          <a:p>
            <a:endParaRPr lang="zh-CN" altLang="en-US" dirty="0"/>
          </a:p>
        </p:txBody>
      </p:sp>
    </p:spTree>
    <p:extLst>
      <p:ext uri="{BB962C8B-B14F-4D97-AF65-F5344CB8AC3E}">
        <p14:creationId xmlns:p14="http://schemas.microsoft.com/office/powerpoint/2010/main" xmlns="" val="6917496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Grp="1" noChangeAspect="1" noChangeArrowheads="1"/>
          </p:cNvPicPr>
          <p:nvPr>
            <p:ph idx="1"/>
          </p:nvPr>
        </p:nvPicPr>
        <p:blipFill>
          <a:blip r:embed="rId2"/>
          <a:srcRect/>
          <a:stretch>
            <a:fillRect/>
          </a:stretch>
        </p:blipFill>
        <p:spPr bwMode="auto">
          <a:xfrm>
            <a:off x="2185987" y="1662112"/>
            <a:ext cx="7820025" cy="4562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液</a:t>
            </a:r>
            <a:r>
              <a:rPr lang="zh-CN" altLang="en-US" dirty="0" smtClean="0"/>
              <a:t>质联用在药品研发中的应用</a:t>
            </a:r>
            <a:endParaRPr lang="zh-CN" altLang="en-US" dirty="0"/>
          </a:p>
        </p:txBody>
      </p:sp>
      <p:sp>
        <p:nvSpPr>
          <p:cNvPr id="3" name="内容占位符 2"/>
          <p:cNvSpPr>
            <a:spLocks noGrp="1"/>
          </p:cNvSpPr>
          <p:nvPr>
            <p:ph idx="1"/>
          </p:nvPr>
        </p:nvSpPr>
        <p:spPr>
          <a:xfrm>
            <a:off x="609600" y="1968190"/>
            <a:ext cx="10972800" cy="4686320"/>
          </a:xfrm>
        </p:spPr>
        <p:txBody>
          <a:bodyPr>
            <a:normAutofit/>
          </a:bodyPr>
          <a:lstStyle/>
          <a:p>
            <a:pPr>
              <a:lnSpc>
                <a:spcPct val="150000"/>
              </a:lnSpc>
            </a:pPr>
            <a:r>
              <a:rPr lang="zh-CN" altLang="en-US" sz="2200" dirty="0" smtClean="0"/>
              <a:t>液质联用对于方法专属性的作用</a:t>
            </a:r>
            <a:endParaRPr lang="en-US" altLang="zh-CN" sz="2200" dirty="0" smtClean="0"/>
          </a:p>
          <a:p>
            <a:pPr>
              <a:lnSpc>
                <a:spcPct val="150000"/>
              </a:lnSpc>
            </a:pPr>
            <a:r>
              <a:rPr lang="zh-CN" altLang="en-US" sz="2200" dirty="0" smtClean="0"/>
              <a:t>液质联用对于杂质方面的研究</a:t>
            </a:r>
            <a:endParaRPr lang="en-US" altLang="zh-CN" sz="2200" dirty="0" smtClean="0"/>
          </a:p>
          <a:p>
            <a:pPr>
              <a:lnSpc>
                <a:spcPct val="150000"/>
              </a:lnSpc>
              <a:buNone/>
            </a:pPr>
            <a:endParaRPr lang="en-US" altLang="zh-CN" sz="2200" dirty="0" smtClean="0"/>
          </a:p>
          <a:p>
            <a:pPr marL="0" indent="0">
              <a:lnSpc>
                <a:spcPct val="150000"/>
              </a:lnSpc>
              <a:buNone/>
            </a:pPr>
            <a:endParaRPr lang="en-US" altLang="zh-CN" sz="2200" dirty="0" smtClean="0"/>
          </a:p>
          <a:p>
            <a:pPr>
              <a:buNone/>
            </a:pPr>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xmlns="" val="6778855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液</a:t>
            </a:r>
            <a:r>
              <a:rPr lang="zh-CN" altLang="en-US" dirty="0" smtClean="0"/>
              <a:t>质联用在药品研发中的应用</a:t>
            </a:r>
            <a:endParaRPr lang="zh-CN" altLang="en-US" dirty="0"/>
          </a:p>
        </p:txBody>
      </p:sp>
      <p:sp>
        <p:nvSpPr>
          <p:cNvPr id="3" name="内容占位符 2"/>
          <p:cNvSpPr>
            <a:spLocks noGrp="1"/>
          </p:cNvSpPr>
          <p:nvPr>
            <p:ph idx="1"/>
          </p:nvPr>
        </p:nvSpPr>
        <p:spPr/>
        <p:txBody>
          <a:bodyPr/>
          <a:lstStyle/>
          <a:p>
            <a:pPr>
              <a:lnSpc>
                <a:spcPct val="150000"/>
              </a:lnSpc>
            </a:pPr>
            <a:r>
              <a:rPr lang="zh-CN" altLang="en-US" sz="2200" dirty="0"/>
              <a:t>质</a:t>
            </a:r>
            <a:r>
              <a:rPr lang="zh-CN" altLang="en-US" sz="2200" dirty="0" smtClean="0"/>
              <a:t>谱对于方法专属性的作用</a:t>
            </a:r>
            <a:endParaRPr lang="en-US" altLang="zh-CN" sz="2200" dirty="0" smtClean="0"/>
          </a:p>
          <a:p>
            <a:pPr marL="0" indent="0">
              <a:lnSpc>
                <a:spcPct val="150000"/>
              </a:lnSpc>
              <a:buNone/>
            </a:pPr>
            <a:r>
              <a:rPr lang="zh-CN" altLang="en-US" sz="2200" dirty="0" smtClean="0"/>
              <a:t>        对于很多需要进行测试的样品，实验中用</a:t>
            </a:r>
            <a:r>
              <a:rPr lang="en-US" altLang="zh-CN" sz="2200" dirty="0" smtClean="0"/>
              <a:t>DAD</a:t>
            </a:r>
            <a:r>
              <a:rPr lang="zh-CN" altLang="en-US" sz="2200" dirty="0" smtClean="0"/>
              <a:t>检测器测试时不能判断样品峰的纯度，为了验证峰的纯度，以及更深层次的对于方法专属性的要求，就要求检测的手段和控制更精确和灵敏，液质联用就可以很好的解决这个问题。结合液相和质谱同时进行观察，更能说明专属性的问题</a:t>
            </a:r>
            <a:r>
              <a:rPr lang="zh-CN" altLang="en-US" sz="2200" dirty="0" smtClean="0"/>
              <a:t>。</a:t>
            </a:r>
            <a:endParaRPr lang="en-US" altLang="zh-CN" sz="2200" dirty="0" smtClean="0"/>
          </a:p>
          <a:p>
            <a:pPr>
              <a:buNone/>
            </a:pPr>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xmlns="" val="677885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347249"/>
            <a:ext cx="10972800" cy="1143000"/>
          </a:xfrm>
        </p:spPr>
        <p:txBody>
          <a:bodyPr/>
          <a:lstStyle/>
          <a:p>
            <a:r>
              <a:rPr lang="zh-CN" altLang="en-US" dirty="0" smtClean="0"/>
              <a:t>液质联用的优势</a:t>
            </a:r>
            <a:endParaRPr lang="zh-CN" altLang="en-US" dirty="0"/>
          </a:p>
        </p:txBody>
      </p:sp>
      <p:sp>
        <p:nvSpPr>
          <p:cNvPr id="3" name="内容占位符 2"/>
          <p:cNvSpPr>
            <a:spLocks noGrp="1"/>
          </p:cNvSpPr>
          <p:nvPr>
            <p:ph idx="1"/>
          </p:nvPr>
        </p:nvSpPr>
        <p:spPr>
          <a:xfrm>
            <a:off x="735344" y="1406887"/>
            <a:ext cx="10515600" cy="4825835"/>
          </a:xfrm>
        </p:spPr>
        <p:txBody>
          <a:bodyPr>
            <a:normAutofit/>
          </a:bodyPr>
          <a:lstStyle/>
          <a:p>
            <a:pPr>
              <a:lnSpc>
                <a:spcPct val="150000"/>
              </a:lnSpc>
            </a:pPr>
            <a:r>
              <a:rPr lang="en-US" altLang="zh-CN" sz="2200" dirty="0" smtClean="0"/>
              <a:t>MS</a:t>
            </a:r>
            <a:r>
              <a:rPr lang="zh-CN" altLang="en-US" sz="2200" dirty="0" smtClean="0"/>
              <a:t>的分析范围广，</a:t>
            </a:r>
            <a:r>
              <a:rPr lang="en-US" altLang="zh-CN" sz="2200" dirty="0" smtClean="0"/>
              <a:t>MS</a:t>
            </a:r>
            <a:r>
              <a:rPr lang="zh-CN" altLang="en-US" sz="2200" dirty="0" smtClean="0"/>
              <a:t>几乎可以检测所有的</a:t>
            </a:r>
            <a:r>
              <a:rPr lang="zh-CN" altLang="en-US" sz="2200" dirty="0" smtClean="0"/>
              <a:t>化合物。</a:t>
            </a:r>
            <a:endParaRPr lang="en-US" altLang="zh-CN" sz="2200" dirty="0" smtClean="0"/>
          </a:p>
          <a:p>
            <a:pPr>
              <a:lnSpc>
                <a:spcPct val="150000"/>
              </a:lnSpc>
            </a:pPr>
            <a:r>
              <a:rPr lang="zh-CN" altLang="en-US" sz="2200" dirty="0" smtClean="0"/>
              <a:t>分离能力强，即使被分析混合物没有完全分开</a:t>
            </a:r>
            <a:r>
              <a:rPr lang="zh-CN" altLang="en-US" sz="2200" dirty="0" smtClean="0"/>
              <a:t>，但通过</a:t>
            </a:r>
            <a:r>
              <a:rPr lang="en-US" altLang="zh-CN" sz="2200" dirty="0" smtClean="0"/>
              <a:t>MS</a:t>
            </a:r>
            <a:r>
              <a:rPr lang="zh-CN" altLang="en-US" sz="2200" dirty="0" smtClean="0"/>
              <a:t>的特征离子质量色谱图可以</a:t>
            </a:r>
            <a:r>
              <a:rPr lang="zh-CN" altLang="en-US" sz="2200" dirty="0" smtClean="0"/>
              <a:t>给出他们各自的色谱图来进行</a:t>
            </a:r>
            <a:r>
              <a:rPr lang="zh-CN" altLang="en-US" sz="2200" dirty="0" smtClean="0"/>
              <a:t>定性或进而定量。</a:t>
            </a:r>
            <a:endParaRPr lang="en-US" altLang="zh-CN" sz="2200" dirty="0" smtClean="0"/>
          </a:p>
          <a:p>
            <a:pPr>
              <a:lnSpc>
                <a:spcPct val="150000"/>
              </a:lnSpc>
            </a:pPr>
            <a:r>
              <a:rPr lang="zh-CN" altLang="en-US" sz="2200" dirty="0" smtClean="0"/>
              <a:t>定性分析可靠，可以同时给出每一个组分的分子量和结构信息</a:t>
            </a:r>
            <a:endParaRPr lang="en-US" altLang="zh-CN" sz="2200" dirty="0" smtClean="0"/>
          </a:p>
          <a:p>
            <a:pPr>
              <a:lnSpc>
                <a:spcPct val="150000"/>
              </a:lnSpc>
            </a:pPr>
            <a:r>
              <a:rPr lang="zh-CN" altLang="en-US" sz="2200" dirty="0" smtClean="0"/>
              <a:t>检测限低，可以达到</a:t>
            </a:r>
            <a:r>
              <a:rPr lang="en-US" altLang="zh-CN" sz="2200" dirty="0" smtClean="0"/>
              <a:t>ppb</a:t>
            </a:r>
            <a:r>
              <a:rPr lang="zh-CN" altLang="en-US" sz="2200" dirty="0" smtClean="0"/>
              <a:t>级别</a:t>
            </a:r>
            <a:endParaRPr lang="en-US" altLang="zh-CN" sz="2200" dirty="0" smtClean="0"/>
          </a:p>
          <a:p>
            <a:pPr>
              <a:lnSpc>
                <a:spcPct val="150000"/>
              </a:lnSpc>
            </a:pPr>
            <a:r>
              <a:rPr lang="zh-CN" altLang="en-US" sz="2200" dirty="0" smtClean="0"/>
              <a:t>分析时间快</a:t>
            </a:r>
            <a:r>
              <a:rPr lang="zh-CN" altLang="en-US" sz="2200" dirty="0" smtClean="0"/>
              <a:t>，液质联用一般采用的都是窄径柱，节省</a:t>
            </a:r>
            <a:r>
              <a:rPr lang="zh-CN" altLang="en-US" sz="2200" dirty="0" smtClean="0"/>
              <a:t>了分析的时间</a:t>
            </a:r>
            <a:endParaRPr lang="en-US" altLang="zh-CN" sz="2200" dirty="0" smtClean="0"/>
          </a:p>
          <a:p>
            <a:pPr>
              <a:lnSpc>
                <a:spcPct val="150000"/>
              </a:lnSpc>
            </a:pPr>
            <a:r>
              <a:rPr lang="zh-CN" altLang="en-US" sz="2200" dirty="0" smtClean="0"/>
              <a:t>自动化程度高</a:t>
            </a:r>
            <a:endParaRPr lang="en-US" altLang="zh-CN" sz="2200" dirty="0"/>
          </a:p>
          <a:p>
            <a:endParaRPr lang="zh-CN" altLang="en-US" dirty="0"/>
          </a:p>
        </p:txBody>
      </p:sp>
    </p:spTree>
    <p:extLst>
      <p:ext uri="{BB962C8B-B14F-4D97-AF65-F5344CB8AC3E}">
        <p14:creationId xmlns:p14="http://schemas.microsoft.com/office/powerpoint/2010/main" xmlns="" val="4190778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液质联用在药品研发中的应用</a:t>
            </a:r>
            <a:endParaRPr lang="zh-CN" altLang="en-US" dirty="0"/>
          </a:p>
        </p:txBody>
      </p:sp>
      <p:sp>
        <p:nvSpPr>
          <p:cNvPr id="3" name="内容占位符 2"/>
          <p:cNvSpPr>
            <a:spLocks noGrp="1"/>
          </p:cNvSpPr>
          <p:nvPr>
            <p:ph idx="1"/>
          </p:nvPr>
        </p:nvSpPr>
        <p:spPr/>
        <p:txBody>
          <a:bodyPr/>
          <a:lstStyle/>
          <a:p>
            <a:pPr>
              <a:lnSpc>
                <a:spcPct val="150000"/>
              </a:lnSpc>
            </a:pPr>
            <a:r>
              <a:rPr lang="zh-CN" altLang="en-US" sz="2200" dirty="0"/>
              <a:t>质</a:t>
            </a:r>
            <a:r>
              <a:rPr lang="zh-CN" altLang="en-US" sz="2200" dirty="0" smtClean="0"/>
              <a:t>谱对于杂质方面的研究</a:t>
            </a:r>
            <a:endParaRPr lang="en-US" altLang="zh-CN" sz="2200" dirty="0" smtClean="0"/>
          </a:p>
          <a:p>
            <a:pPr marL="0" indent="0">
              <a:lnSpc>
                <a:spcPct val="150000"/>
              </a:lnSpc>
              <a:buNone/>
            </a:pPr>
            <a:r>
              <a:rPr lang="en-US" altLang="zh-CN" sz="2200" dirty="0"/>
              <a:t> </a:t>
            </a:r>
            <a:r>
              <a:rPr lang="en-US" altLang="zh-CN" sz="2200" dirty="0" smtClean="0"/>
              <a:t>       </a:t>
            </a:r>
            <a:r>
              <a:rPr lang="zh-CN" altLang="en-US" sz="2200" dirty="0" smtClean="0"/>
              <a:t>一致性评价及</a:t>
            </a:r>
            <a:r>
              <a:rPr lang="en-US" altLang="zh-CN" sz="2200" dirty="0" smtClean="0"/>
              <a:t>ICH</a:t>
            </a:r>
            <a:r>
              <a:rPr lang="zh-CN" altLang="en-US" sz="2200" dirty="0" smtClean="0"/>
              <a:t>指导原则中指出，关于物质中超过</a:t>
            </a:r>
            <a:r>
              <a:rPr lang="en-US" altLang="zh-CN" sz="2200" dirty="0" smtClean="0"/>
              <a:t>0.1</a:t>
            </a:r>
            <a:r>
              <a:rPr lang="zh-CN" altLang="en-US" sz="2200" dirty="0" smtClean="0"/>
              <a:t>％杂质或者含量更低的基因毒性杂质需要进行结构鉴定。</a:t>
            </a:r>
            <a:endParaRPr lang="en-US" altLang="zh-CN" sz="2200" dirty="0" smtClean="0"/>
          </a:p>
          <a:p>
            <a:pPr marL="0" indent="0">
              <a:lnSpc>
                <a:spcPct val="150000"/>
              </a:lnSpc>
              <a:buNone/>
            </a:pPr>
            <a:r>
              <a:rPr lang="zh-CN" altLang="en-US" sz="2200" dirty="0"/>
              <a:t>质</a:t>
            </a:r>
            <a:r>
              <a:rPr lang="zh-CN" altLang="en-US" sz="2200" dirty="0" smtClean="0"/>
              <a:t>谱能够很好的进行药品部分杂质峰归属的定位和分子量测定。</a:t>
            </a:r>
            <a:endParaRPr lang="en-US" altLang="zh-CN" sz="2200" dirty="0" smtClean="0"/>
          </a:p>
          <a:p>
            <a:pPr marL="0" indent="0">
              <a:lnSpc>
                <a:spcPct val="150000"/>
              </a:lnSpc>
              <a:buNone/>
            </a:pPr>
            <a:r>
              <a:rPr lang="zh-CN" altLang="en-US" sz="2200" dirty="0" smtClean="0"/>
              <a:t>        如果药品分析流动相为有机相，则采用液相分析流动相，进行液质测定。</a:t>
            </a:r>
            <a:endParaRPr lang="en-US" altLang="zh-CN" sz="2200" dirty="0" smtClean="0"/>
          </a:p>
          <a:p>
            <a:pPr marL="0" indent="0">
              <a:lnSpc>
                <a:spcPct val="150000"/>
              </a:lnSpc>
              <a:buNone/>
            </a:pPr>
            <a:r>
              <a:rPr lang="en-US" altLang="zh-CN" sz="2200" dirty="0" smtClean="0"/>
              <a:t>        </a:t>
            </a:r>
            <a:r>
              <a:rPr lang="zh-CN" altLang="en-US" sz="2200" dirty="0" smtClean="0"/>
              <a:t>如果流动相不为有机相，含有不挥发性盐，则考虑用挥发性有机盐来代替（常用甲酸铵、乙酸铵等），然后采用合适的液相分离方法，来进行杂质研究。不能全部得到分离的杂质得考虑制备，酸碱氧化等手段再采用质谱和液相来佐证。</a:t>
            </a:r>
            <a:endParaRPr lang="en-US" altLang="zh-CN" sz="2200" dirty="0" smtClean="0"/>
          </a:p>
          <a:p>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xmlns="" val="3287711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液质联用的实验心得</a:t>
            </a:r>
            <a:endParaRPr lang="zh-CN" altLang="en-US" dirty="0"/>
          </a:p>
        </p:txBody>
      </p:sp>
      <p:sp>
        <p:nvSpPr>
          <p:cNvPr id="3" name="内容占位符 2"/>
          <p:cNvSpPr>
            <a:spLocks noGrp="1"/>
          </p:cNvSpPr>
          <p:nvPr>
            <p:ph idx="1"/>
          </p:nvPr>
        </p:nvSpPr>
        <p:spPr/>
        <p:txBody>
          <a:bodyPr>
            <a:normAutofit fontScale="55000" lnSpcReduction="20000"/>
          </a:bodyPr>
          <a:lstStyle/>
          <a:p>
            <a:pPr lvl="0">
              <a:lnSpc>
                <a:spcPct val="170000"/>
              </a:lnSpc>
            </a:pPr>
            <a:r>
              <a:rPr lang="zh-CN" altLang="en-US" sz="4000" dirty="0" smtClean="0"/>
              <a:t>对于一个样品，先将样品浓度处理至</a:t>
            </a:r>
            <a:r>
              <a:rPr lang="en-US" sz="4000" dirty="0" smtClean="0"/>
              <a:t>10ppm</a:t>
            </a:r>
            <a:r>
              <a:rPr lang="zh-CN" altLang="en-US" sz="4000" dirty="0" smtClean="0"/>
              <a:t>左右，可以用甲醇或乙腈进行稀释，样品进样前一定要进行过滤（不要用非挥发性盐类，若不容易溶的样品，可以制备样品的甲醇和乙腈饱和溶液、甲酸铵和乙酸铵饱和溶液）</a:t>
            </a:r>
          </a:p>
          <a:p>
            <a:pPr lvl="0">
              <a:lnSpc>
                <a:spcPct val="170000"/>
              </a:lnSpc>
            </a:pPr>
            <a:r>
              <a:rPr lang="zh-CN" altLang="en-US" sz="4000" dirty="0" smtClean="0"/>
              <a:t>先进行手动进样，根据主成分分子量，进行调谐质谱参数，将主成分信号调出且信号较明显。（手动进样时进样量不要超过</a:t>
            </a:r>
            <a:r>
              <a:rPr lang="en-US" sz="4000" dirty="0" smtClean="0"/>
              <a:t>10μL/min</a:t>
            </a:r>
            <a:r>
              <a:rPr lang="zh-CN" altLang="en-US" sz="4000" dirty="0" smtClean="0"/>
              <a:t>，因为是持续进样）</a:t>
            </a:r>
          </a:p>
          <a:p>
            <a:pPr lvl="0">
              <a:lnSpc>
                <a:spcPct val="170000"/>
              </a:lnSpc>
            </a:pPr>
            <a:r>
              <a:rPr lang="zh-CN" altLang="en-US" sz="4000" dirty="0" smtClean="0"/>
              <a:t>进行样品进样，进样时按照液质的流动相准备进样，（流动相正离子模式一般为</a:t>
            </a:r>
            <a:r>
              <a:rPr lang="en-US" sz="4000" dirty="0" smtClean="0"/>
              <a:t>0.5</a:t>
            </a:r>
            <a:r>
              <a:rPr lang="zh-CN" altLang="en-US" sz="4000" dirty="0" smtClean="0"/>
              <a:t>％甲酸，负离子模式为</a:t>
            </a:r>
            <a:r>
              <a:rPr lang="en-US" sz="4000" dirty="0" smtClean="0"/>
              <a:t>0.5</a:t>
            </a:r>
            <a:r>
              <a:rPr lang="zh-CN" altLang="en-US" sz="4000" dirty="0" smtClean="0"/>
              <a:t>％的氨水，其他为乙腈或甲醇）浓度大概</a:t>
            </a:r>
            <a:r>
              <a:rPr lang="en-US" sz="4000" dirty="0" smtClean="0"/>
              <a:t>10μg/</a:t>
            </a:r>
            <a:r>
              <a:rPr lang="en-US" sz="4000" dirty="0" err="1" smtClean="0"/>
              <a:t>mL</a:t>
            </a:r>
            <a:r>
              <a:rPr lang="zh-CN" altLang="en-US" sz="4000" dirty="0" smtClean="0"/>
              <a:t>，进样量一般</a:t>
            </a:r>
            <a:r>
              <a:rPr lang="en-US" sz="4000" dirty="0" smtClean="0"/>
              <a:t>2-20μL</a:t>
            </a:r>
            <a:r>
              <a:rPr lang="zh-CN" altLang="en-US" sz="4000" dirty="0" smtClean="0"/>
              <a:t>均可。</a:t>
            </a:r>
          </a:p>
          <a:p>
            <a:endParaRPr lang="en-US" altLang="zh-CN" dirty="0" smtClean="0"/>
          </a:p>
          <a:p>
            <a:endParaRPr lang="zh-CN" altLang="en-US" dirty="0"/>
          </a:p>
        </p:txBody>
      </p:sp>
    </p:spTree>
    <p:extLst>
      <p:ext uri="{BB962C8B-B14F-4D97-AF65-F5344CB8AC3E}">
        <p14:creationId xmlns:p14="http://schemas.microsoft.com/office/powerpoint/2010/main" xmlns="" val="32877117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液质联用的实验心得</a:t>
            </a:r>
            <a:endParaRPr lang="zh-CN" altLang="en-US" dirty="0"/>
          </a:p>
        </p:txBody>
      </p:sp>
      <p:sp>
        <p:nvSpPr>
          <p:cNvPr id="3" name="内容占位符 2"/>
          <p:cNvSpPr>
            <a:spLocks noGrp="1"/>
          </p:cNvSpPr>
          <p:nvPr>
            <p:ph idx="1"/>
          </p:nvPr>
        </p:nvSpPr>
        <p:spPr/>
        <p:txBody>
          <a:bodyPr>
            <a:normAutofit/>
          </a:bodyPr>
          <a:lstStyle/>
          <a:p>
            <a:pPr lvl="0">
              <a:lnSpc>
                <a:spcPct val="170000"/>
              </a:lnSpc>
            </a:pPr>
            <a:r>
              <a:rPr lang="zh-CN" altLang="en-US" sz="2200" dirty="0" smtClean="0"/>
              <a:t>进样时一般会采取液相和质谱同时采集的模式，这样做是为了进行液相图谱和质谱图谱同位置对比分析，从而更能准确推测化合物的分子式，也能保证如果在某位置液相位置有峰，而质谱无峰的情况来分析原因。（离子化问题、质谱调谐参数问题、离子模式问题）</a:t>
            </a:r>
          </a:p>
          <a:p>
            <a:pPr lvl="0">
              <a:lnSpc>
                <a:spcPct val="170000"/>
              </a:lnSpc>
            </a:pPr>
            <a:r>
              <a:rPr lang="zh-CN" altLang="en-US" sz="2200" dirty="0" smtClean="0"/>
              <a:t>如果出峰后，进行分子量查看，确定物质分子量及杂质位置归属。如果需要定量，进行不同浓度标准曲线配置，进行质谱线性研究，从而进行定量。</a:t>
            </a:r>
          </a:p>
          <a:p>
            <a:pPr>
              <a:buNone/>
            </a:pPr>
            <a:endParaRPr lang="en-US" altLang="zh-CN" dirty="0" smtClean="0"/>
          </a:p>
        </p:txBody>
      </p:sp>
    </p:spTree>
    <p:extLst>
      <p:ext uri="{BB962C8B-B14F-4D97-AF65-F5344CB8AC3E}">
        <p14:creationId xmlns:p14="http://schemas.microsoft.com/office/powerpoint/2010/main" xmlns="" val="32877117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液质联用的实验心得</a:t>
            </a:r>
            <a:endParaRPr lang="zh-CN" altLang="en-US" dirty="0"/>
          </a:p>
        </p:txBody>
      </p:sp>
      <p:sp>
        <p:nvSpPr>
          <p:cNvPr id="3" name="内容占位符 2"/>
          <p:cNvSpPr>
            <a:spLocks noGrp="1"/>
          </p:cNvSpPr>
          <p:nvPr>
            <p:ph idx="1"/>
          </p:nvPr>
        </p:nvSpPr>
        <p:spPr/>
        <p:txBody>
          <a:bodyPr>
            <a:normAutofit/>
          </a:bodyPr>
          <a:lstStyle/>
          <a:p>
            <a:pPr lvl="0">
              <a:lnSpc>
                <a:spcPct val="150000"/>
              </a:lnSpc>
            </a:pPr>
            <a:r>
              <a:rPr lang="zh-CN" altLang="en-US" sz="2200" dirty="0" smtClean="0">
                <a:latin typeface="+mn-ea"/>
              </a:rPr>
              <a:t>常用流动相为甲醇、乙腈，</a:t>
            </a:r>
            <a:r>
              <a:rPr lang="en-US" sz="2200" dirty="0" smtClean="0">
                <a:latin typeface="+mn-ea"/>
              </a:rPr>
              <a:t>0.5</a:t>
            </a:r>
            <a:r>
              <a:rPr lang="zh-CN" altLang="en-US" sz="2200" dirty="0" smtClean="0">
                <a:latin typeface="+mn-ea"/>
              </a:rPr>
              <a:t>％甲酸（正离子模式），</a:t>
            </a:r>
            <a:r>
              <a:rPr lang="en-US" sz="2200" dirty="0" smtClean="0">
                <a:latin typeface="+mn-ea"/>
              </a:rPr>
              <a:t>0.5</a:t>
            </a:r>
            <a:r>
              <a:rPr lang="zh-CN" altLang="en-US" sz="2200" dirty="0" smtClean="0">
                <a:latin typeface="+mn-ea"/>
              </a:rPr>
              <a:t>％氨水（负离子模式），若溶液原来为盐溶液，可采用乙酸铵、甲酸铵。</a:t>
            </a:r>
          </a:p>
          <a:p>
            <a:pPr lvl="0">
              <a:lnSpc>
                <a:spcPct val="150000"/>
              </a:lnSpc>
            </a:pPr>
            <a:r>
              <a:rPr lang="zh-CN" altLang="en-US" sz="2200" dirty="0" smtClean="0">
                <a:latin typeface="+mn-ea"/>
              </a:rPr>
              <a:t>手动和自动进样样品处理同液相相同，样品必须经过至少</a:t>
            </a:r>
            <a:r>
              <a:rPr lang="en-US" sz="2200" dirty="0" smtClean="0">
                <a:latin typeface="+mn-ea"/>
              </a:rPr>
              <a:t>0.45μm</a:t>
            </a:r>
            <a:r>
              <a:rPr lang="zh-CN" altLang="en-US" sz="2200" dirty="0" smtClean="0">
                <a:latin typeface="+mn-ea"/>
              </a:rPr>
              <a:t>过滤后才能进样。</a:t>
            </a:r>
          </a:p>
          <a:p>
            <a:pPr lvl="0">
              <a:lnSpc>
                <a:spcPct val="150000"/>
              </a:lnSpc>
            </a:pPr>
            <a:r>
              <a:rPr lang="zh-CN" altLang="en-US" sz="2200" dirty="0" smtClean="0">
                <a:latin typeface="+mn-ea"/>
              </a:rPr>
              <a:t>进行调谐参数调节时，不要过高调节参数，一定按照常用范围进行调节，一般如果模式正确，基本都可以出来部分峰。</a:t>
            </a:r>
          </a:p>
          <a:p>
            <a:pPr lvl="0">
              <a:lnSpc>
                <a:spcPct val="150000"/>
              </a:lnSpc>
            </a:pPr>
            <a:r>
              <a:rPr lang="zh-CN" altLang="en-US" sz="2200" dirty="0" smtClean="0">
                <a:latin typeface="+mn-ea"/>
              </a:rPr>
              <a:t>如果某样品在正离子模式下进行处理后，发现还是不能将峰扫出，可以采取负离子模式进行测定。</a:t>
            </a:r>
          </a:p>
          <a:p>
            <a:endParaRPr lang="en-US" altLang="zh-CN" dirty="0" smtClean="0"/>
          </a:p>
          <a:p>
            <a:endParaRPr lang="zh-CN" altLang="en-US" dirty="0"/>
          </a:p>
        </p:txBody>
      </p:sp>
    </p:spTree>
    <p:extLst>
      <p:ext uri="{BB962C8B-B14F-4D97-AF65-F5344CB8AC3E}">
        <p14:creationId xmlns:p14="http://schemas.microsoft.com/office/powerpoint/2010/main" xmlns="" val="3287711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ChangeArrowheads="1"/>
          </p:cNvSpPr>
          <p:nvPr>
            <p:ph type="title"/>
          </p:nvPr>
        </p:nvSpPr>
        <p:spPr>
          <a:xfrm>
            <a:off x="592667" y="166996"/>
            <a:ext cx="10464800" cy="762000"/>
          </a:xfrm>
        </p:spPr>
        <p:txBody>
          <a:bodyPr rtlCol="0">
            <a:normAutofit/>
          </a:bodyPr>
          <a:lstStyle/>
          <a:p>
            <a:pPr eaLnBrk="1" fontAlgn="auto" hangingPunct="1">
              <a:spcAft>
                <a:spcPts val="0"/>
              </a:spcAft>
              <a:defRPr/>
            </a:pPr>
            <a:r>
              <a:rPr lang="zh-CN" altLang="en-US" sz="3600" b="1" dirty="0" smtClean="0">
                <a:solidFill>
                  <a:srgbClr val="993300"/>
                </a:solidFill>
                <a:effectLst>
                  <a:outerShdw blurRad="38100" dist="38100" dir="2700000" algn="tl">
                    <a:srgbClr val="000000"/>
                  </a:outerShdw>
                </a:effectLst>
              </a:rPr>
              <a:t>质谱仪的组成</a:t>
            </a:r>
            <a:endParaRPr lang="zh-CN" altLang="zh-CN" sz="3200" b="1" dirty="0" smtClean="0">
              <a:solidFill>
                <a:srgbClr val="993300"/>
              </a:solidFill>
              <a:effectLst>
                <a:outerShdw blurRad="38100" dist="38100" dir="2700000" algn="tl">
                  <a:srgbClr val="000000"/>
                </a:outerShdw>
              </a:effectLst>
            </a:endParaRPr>
          </a:p>
        </p:txBody>
      </p:sp>
      <p:sp>
        <p:nvSpPr>
          <p:cNvPr id="741379" name="AutoShape 3"/>
          <p:cNvSpPr>
            <a:spLocks noChangeArrowheads="1"/>
          </p:cNvSpPr>
          <p:nvPr/>
        </p:nvSpPr>
        <p:spPr bwMode="auto">
          <a:xfrm>
            <a:off x="812800" y="3111500"/>
            <a:ext cx="1727200" cy="762000"/>
          </a:xfrm>
          <a:prstGeom prst="flowChartAlternateProcess">
            <a:avLst/>
          </a:prstGeom>
          <a:solidFill>
            <a:srgbClr val="C9F1FF"/>
          </a:solidFill>
          <a:ln w="12700">
            <a:miter lim="800000"/>
            <a:headEnd type="none" w="sm" len="sm"/>
            <a:tailEnd type="none" w="sm" len="sm"/>
          </a:ln>
          <a:effectLst/>
          <a:scene3d>
            <a:camera prst="legacyObliqueTopRight"/>
            <a:lightRig rig="legacyFlat3" dir="b"/>
          </a:scene3d>
          <a:sp3d extrusionH="430200" prstMaterial="legacyWireframe">
            <a:bevelT w="13500" h="13500" prst="angle"/>
            <a:bevelB w="13500" h="13500" prst="angle"/>
            <a:extrusionClr>
              <a:srgbClr val="C9F1FF"/>
            </a:extrusionClr>
          </a:sp3d>
        </p:spPr>
        <p:txBody>
          <a:bodyPr wrap="none" anchor="ctr">
            <a:flatTx/>
          </a:bodyPr>
          <a:lstStyle/>
          <a:p>
            <a:pPr algn="ctr" eaLnBrk="1" hangingPunct="1">
              <a:defRPr/>
            </a:pPr>
            <a:r>
              <a:rPr lang="zh-CN" altLang="en-US" b="1" i="0" dirty="0">
                <a:solidFill>
                  <a:schemeClr val="folHlink"/>
                </a:solidFill>
                <a:effectLst>
                  <a:outerShdw blurRad="38100" dist="38100" dir="2700000" algn="tl">
                    <a:srgbClr val="000000"/>
                  </a:outerShdw>
                </a:effectLst>
                <a:latin typeface="Times New Roman" pitchFamily="18" charset="0"/>
                <a:ea typeface="宋体" pitchFamily="2" charset="-122"/>
              </a:rPr>
              <a:t>进样系统</a:t>
            </a:r>
          </a:p>
        </p:txBody>
      </p:sp>
      <p:sp>
        <p:nvSpPr>
          <p:cNvPr id="741380" name="AutoShape 4"/>
          <p:cNvSpPr>
            <a:spLocks noChangeArrowheads="1"/>
          </p:cNvSpPr>
          <p:nvPr/>
        </p:nvSpPr>
        <p:spPr bwMode="auto">
          <a:xfrm>
            <a:off x="3556000" y="3111500"/>
            <a:ext cx="1727200" cy="762000"/>
          </a:xfrm>
          <a:prstGeom prst="flowChartAlternateProcess">
            <a:avLst/>
          </a:prstGeom>
          <a:solidFill>
            <a:schemeClr val="accent2"/>
          </a:solidFill>
          <a:ln w="12700">
            <a:miter lim="800000"/>
            <a:headEnd type="none" w="sm" len="sm"/>
            <a:tailEnd type="none" w="sm" len="sm"/>
          </a:ln>
          <a:effectLst/>
          <a:scene3d>
            <a:camera prst="legacyObliqueTopRight"/>
            <a:lightRig rig="legacyFlat3" dir="b"/>
          </a:scene3d>
          <a:sp3d extrusionH="430200" prstMaterial="legacyWireframe">
            <a:bevelT w="13500" h="13500" prst="angle"/>
            <a:bevelB w="13500" h="13500" prst="angle"/>
            <a:extrusionClr>
              <a:schemeClr val="accent2"/>
            </a:extrusionClr>
          </a:sp3d>
        </p:spPr>
        <p:txBody>
          <a:bodyPr wrap="none" anchor="ctr">
            <a:flatTx/>
          </a:bodyPr>
          <a:lstStyle/>
          <a:p>
            <a:pPr algn="ctr" eaLnBrk="1" hangingPunct="1">
              <a:defRPr/>
            </a:pPr>
            <a:r>
              <a:rPr lang="zh-CN" altLang="en-US" b="1" i="0" dirty="0">
                <a:effectLst>
                  <a:outerShdw blurRad="38100" dist="38100" dir="2700000" algn="tl">
                    <a:srgbClr val="000000"/>
                  </a:outerShdw>
                </a:effectLst>
                <a:latin typeface="Times New Roman" pitchFamily="18" charset="0"/>
                <a:ea typeface="宋体" pitchFamily="2" charset="-122"/>
              </a:rPr>
              <a:t>离子源</a:t>
            </a:r>
          </a:p>
        </p:txBody>
      </p:sp>
      <p:sp>
        <p:nvSpPr>
          <p:cNvPr id="741381" name="AutoShape 5"/>
          <p:cNvSpPr>
            <a:spLocks noChangeArrowheads="1"/>
          </p:cNvSpPr>
          <p:nvPr/>
        </p:nvSpPr>
        <p:spPr bwMode="auto">
          <a:xfrm>
            <a:off x="6299200" y="3111500"/>
            <a:ext cx="2336800" cy="762000"/>
          </a:xfrm>
          <a:prstGeom prst="flowChartAlternateProcess">
            <a:avLst/>
          </a:prstGeom>
          <a:solidFill>
            <a:srgbClr val="FF99FF"/>
          </a:solidFill>
          <a:ln w="12700">
            <a:miter lim="800000"/>
            <a:headEnd type="none" w="sm" len="sm"/>
            <a:tailEnd type="none" w="sm" len="sm"/>
          </a:ln>
          <a:effectLst/>
          <a:scene3d>
            <a:camera prst="legacyObliqueTopRight"/>
            <a:lightRig rig="legacyFlat3" dir="b"/>
          </a:scene3d>
          <a:sp3d extrusionH="430200" prstMaterial="legacyWireframe">
            <a:bevelT w="13500" h="13500" prst="angle"/>
            <a:bevelB w="13500" h="13500" prst="angle"/>
            <a:extrusionClr>
              <a:srgbClr val="FF99FF"/>
            </a:extrusionClr>
          </a:sp3d>
        </p:spPr>
        <p:txBody>
          <a:bodyPr wrap="none" anchor="ctr">
            <a:flatTx/>
          </a:bodyPr>
          <a:lstStyle/>
          <a:p>
            <a:pPr algn="ctr" eaLnBrk="1" hangingPunct="1">
              <a:defRPr/>
            </a:pPr>
            <a:r>
              <a:rPr lang="zh-CN" altLang="en-US" b="1" i="0" dirty="0">
                <a:solidFill>
                  <a:srgbClr val="CC0066"/>
                </a:solidFill>
                <a:effectLst>
                  <a:outerShdw blurRad="38100" dist="38100" dir="2700000" algn="tl">
                    <a:srgbClr val="000000"/>
                  </a:outerShdw>
                </a:effectLst>
                <a:latin typeface="Times New Roman" pitchFamily="18" charset="0"/>
                <a:ea typeface="宋体" pitchFamily="2" charset="-122"/>
              </a:rPr>
              <a:t>质量分析器</a:t>
            </a:r>
          </a:p>
        </p:txBody>
      </p:sp>
      <p:sp>
        <p:nvSpPr>
          <p:cNvPr id="741382" name="AutoShape 6"/>
          <p:cNvSpPr>
            <a:spLocks noChangeArrowheads="1"/>
          </p:cNvSpPr>
          <p:nvPr/>
        </p:nvSpPr>
        <p:spPr bwMode="auto">
          <a:xfrm>
            <a:off x="9753600" y="3111500"/>
            <a:ext cx="1727200" cy="762000"/>
          </a:xfrm>
          <a:prstGeom prst="flowChartAlternateProcess">
            <a:avLst/>
          </a:prstGeom>
          <a:solidFill>
            <a:schemeClr val="accent2"/>
          </a:solidFill>
          <a:ln w="12700">
            <a:miter lim="800000"/>
            <a:headEnd type="none" w="sm" len="sm"/>
            <a:tailEnd type="none" w="sm" len="sm"/>
          </a:ln>
          <a:effectLst/>
          <a:scene3d>
            <a:camera prst="legacyObliqueTopRight"/>
            <a:lightRig rig="legacyFlat3" dir="b"/>
          </a:scene3d>
          <a:sp3d extrusionH="430200" prstMaterial="legacyWireframe">
            <a:bevelT w="13500" h="13500" prst="angle"/>
            <a:bevelB w="13500" h="13500" prst="angle"/>
            <a:extrusionClr>
              <a:schemeClr val="accent2"/>
            </a:extrusionClr>
          </a:sp3d>
        </p:spPr>
        <p:txBody>
          <a:bodyPr wrap="none" anchor="ctr">
            <a:flatTx/>
          </a:bodyPr>
          <a:lstStyle/>
          <a:p>
            <a:pPr algn="ctr" eaLnBrk="1" hangingPunct="1">
              <a:defRPr/>
            </a:pPr>
            <a:r>
              <a:rPr lang="zh-CN" altLang="en-US" b="1" i="0">
                <a:solidFill>
                  <a:srgbClr val="006600"/>
                </a:solidFill>
                <a:effectLst>
                  <a:outerShdw blurRad="38100" dist="38100" dir="2700000" algn="tl">
                    <a:srgbClr val="000000"/>
                  </a:outerShdw>
                </a:effectLst>
                <a:latin typeface="Times New Roman" pitchFamily="18" charset="0"/>
                <a:ea typeface="宋体" pitchFamily="2" charset="-122"/>
              </a:rPr>
              <a:t>检测器</a:t>
            </a:r>
            <a:endParaRPr lang="zh-CN" altLang="en-US" b="1" i="0">
              <a:solidFill>
                <a:srgbClr val="FFCCFF"/>
              </a:solidFill>
              <a:effectLst>
                <a:outerShdw blurRad="38100" dist="38100" dir="2700000" algn="tl">
                  <a:srgbClr val="000000"/>
                </a:outerShdw>
              </a:effectLst>
              <a:latin typeface="Times New Roman" pitchFamily="18" charset="0"/>
              <a:ea typeface="宋体" pitchFamily="2" charset="-122"/>
            </a:endParaRPr>
          </a:p>
        </p:txBody>
      </p:sp>
      <p:sp>
        <p:nvSpPr>
          <p:cNvPr id="741386" name="AutoShape 10"/>
          <p:cNvSpPr>
            <a:spLocks noChangeArrowheads="1"/>
          </p:cNvSpPr>
          <p:nvPr/>
        </p:nvSpPr>
        <p:spPr bwMode="auto">
          <a:xfrm>
            <a:off x="2641600" y="3416300"/>
            <a:ext cx="914400" cy="152400"/>
          </a:xfrm>
          <a:prstGeom prst="rightArrow">
            <a:avLst>
              <a:gd name="adj1" fmla="val 50000"/>
              <a:gd name="adj2" fmla="val 112500"/>
            </a:avLst>
          </a:prstGeom>
          <a:solidFill>
            <a:schemeClr val="accent1"/>
          </a:solidFill>
          <a:ln w="12700">
            <a:solidFill>
              <a:schemeClr val="tx1"/>
            </a:solidFill>
            <a:miter lim="800000"/>
            <a:headEnd type="none" w="sm" len="sm"/>
            <a:tailEnd type="none" w="sm" len="sm"/>
          </a:ln>
          <a:effectLst/>
        </p:spPr>
        <p:txBody>
          <a:bodyPr wrap="none" anchor="ctr"/>
          <a:lstStyle/>
          <a:p>
            <a:pPr>
              <a:defRPr/>
            </a:pPr>
            <a:endParaRPr lang="zh-CN" altLang="en-US">
              <a:effectLst>
                <a:outerShdw blurRad="38100" dist="38100" dir="2700000" algn="tl">
                  <a:srgbClr val="000000">
                    <a:alpha val="43137"/>
                  </a:srgbClr>
                </a:outerShdw>
              </a:effectLst>
              <a:ea typeface="宋体" pitchFamily="2" charset="-122"/>
            </a:endParaRPr>
          </a:p>
        </p:txBody>
      </p:sp>
      <p:sp>
        <p:nvSpPr>
          <p:cNvPr id="741387" name="AutoShape 11"/>
          <p:cNvSpPr>
            <a:spLocks noChangeArrowheads="1"/>
          </p:cNvSpPr>
          <p:nvPr/>
        </p:nvSpPr>
        <p:spPr bwMode="auto">
          <a:xfrm>
            <a:off x="5384800" y="3416300"/>
            <a:ext cx="914400" cy="152400"/>
          </a:xfrm>
          <a:prstGeom prst="rightArrow">
            <a:avLst>
              <a:gd name="adj1" fmla="val 50000"/>
              <a:gd name="adj2" fmla="val 112500"/>
            </a:avLst>
          </a:prstGeom>
          <a:solidFill>
            <a:schemeClr val="accent1"/>
          </a:solidFill>
          <a:ln w="12700">
            <a:solidFill>
              <a:schemeClr val="tx1"/>
            </a:solidFill>
            <a:miter lim="800000"/>
            <a:headEnd type="none" w="sm" len="sm"/>
            <a:tailEnd type="none" w="sm" len="sm"/>
          </a:ln>
          <a:effectLst/>
        </p:spPr>
        <p:txBody>
          <a:bodyPr wrap="none" anchor="ctr"/>
          <a:lstStyle/>
          <a:p>
            <a:pPr>
              <a:defRPr/>
            </a:pPr>
            <a:endParaRPr lang="zh-CN" altLang="en-US">
              <a:effectLst>
                <a:outerShdw blurRad="38100" dist="38100" dir="2700000" algn="tl">
                  <a:srgbClr val="000000">
                    <a:alpha val="43137"/>
                  </a:srgbClr>
                </a:outerShdw>
              </a:effectLst>
              <a:ea typeface="宋体" pitchFamily="2" charset="-122"/>
            </a:endParaRPr>
          </a:p>
        </p:txBody>
      </p:sp>
      <p:sp>
        <p:nvSpPr>
          <p:cNvPr id="741388" name="AutoShape 12"/>
          <p:cNvSpPr>
            <a:spLocks noChangeArrowheads="1"/>
          </p:cNvSpPr>
          <p:nvPr/>
        </p:nvSpPr>
        <p:spPr bwMode="auto">
          <a:xfrm>
            <a:off x="8737600" y="3416300"/>
            <a:ext cx="914400" cy="152400"/>
          </a:xfrm>
          <a:prstGeom prst="rightArrow">
            <a:avLst>
              <a:gd name="adj1" fmla="val 50000"/>
              <a:gd name="adj2" fmla="val 112500"/>
            </a:avLst>
          </a:prstGeom>
          <a:solidFill>
            <a:schemeClr val="accent1"/>
          </a:solidFill>
          <a:ln w="12700">
            <a:solidFill>
              <a:schemeClr val="tx1"/>
            </a:solidFill>
            <a:miter lim="800000"/>
            <a:headEnd type="none" w="sm" len="sm"/>
            <a:tailEnd type="none" w="sm" len="sm"/>
          </a:ln>
          <a:effectLst/>
        </p:spPr>
        <p:txBody>
          <a:bodyPr wrap="none" anchor="ctr"/>
          <a:lstStyle/>
          <a:p>
            <a:pPr>
              <a:defRPr/>
            </a:pPr>
            <a:endParaRPr lang="zh-CN" altLang="en-US">
              <a:effectLst>
                <a:outerShdw blurRad="38100" dist="38100" dir="2700000" algn="tl">
                  <a:srgbClr val="000000">
                    <a:alpha val="43137"/>
                  </a:srgbClr>
                </a:outerShdw>
              </a:effectLst>
              <a:ea typeface="宋体" pitchFamily="2" charset="-122"/>
            </a:endParaRPr>
          </a:p>
        </p:txBody>
      </p:sp>
      <p:sp>
        <p:nvSpPr>
          <p:cNvPr id="43021" name="Rectangle 13"/>
          <p:cNvSpPr>
            <a:spLocks noChangeArrowheads="1"/>
          </p:cNvSpPr>
          <p:nvPr/>
        </p:nvSpPr>
        <p:spPr bwMode="auto">
          <a:xfrm>
            <a:off x="935567" y="900113"/>
            <a:ext cx="10795000" cy="646331"/>
          </a:xfrm>
          <a:prstGeom prst="rect">
            <a:avLst/>
          </a:prstGeom>
          <a:noFill/>
          <a:ln w="9525">
            <a:noFill/>
            <a:miter lim="800000"/>
            <a:headEnd/>
            <a:tailEnd/>
          </a:ln>
        </p:spPr>
        <p:txBody>
          <a:bodyPr>
            <a:spAutoFit/>
          </a:bodyPr>
          <a:lstStyle/>
          <a:p>
            <a:pPr algn="ctr" eaLnBrk="1" hangingPunct="1"/>
            <a:r>
              <a:rPr lang="zh-CN" altLang="en-US" b="1" i="0" dirty="0">
                <a:solidFill>
                  <a:srgbClr val="0070C0"/>
                </a:solidFill>
              </a:rPr>
              <a:t>进样系统、电离源、质量分析器、真空系统、检测系统</a:t>
            </a:r>
          </a:p>
          <a:p>
            <a:pPr eaLnBrk="1" hangingPunct="1"/>
            <a:endParaRPr lang="en-US" altLang="zh-CN" b="1" i="0" dirty="0">
              <a:solidFill>
                <a:srgbClr val="0070C0"/>
              </a:solidFill>
            </a:endParaRPr>
          </a:p>
        </p:txBody>
      </p:sp>
      <p:sp>
        <p:nvSpPr>
          <p:cNvPr id="741395" name="AutoShape 19"/>
          <p:cNvSpPr>
            <a:spLocks noChangeArrowheads="1"/>
          </p:cNvSpPr>
          <p:nvPr/>
        </p:nvSpPr>
        <p:spPr bwMode="auto">
          <a:xfrm>
            <a:off x="5596467" y="1651000"/>
            <a:ext cx="1727200" cy="762000"/>
          </a:xfrm>
          <a:prstGeom prst="flowChartAlternateProcess">
            <a:avLst/>
          </a:prstGeom>
          <a:solidFill>
            <a:schemeClr val="accent2"/>
          </a:solidFill>
          <a:ln w="12700">
            <a:miter lim="800000"/>
            <a:headEnd type="none" w="sm" len="sm"/>
            <a:tailEnd type="none" w="sm" len="sm"/>
          </a:ln>
          <a:effectLst/>
          <a:scene3d>
            <a:camera prst="legacyObliqueTopRight"/>
            <a:lightRig rig="legacyFlat3" dir="b"/>
          </a:scene3d>
          <a:sp3d extrusionH="430200" prstMaterial="legacyWireframe">
            <a:bevelT w="13500" h="13500" prst="angle"/>
            <a:bevelB w="13500" h="13500" prst="angle"/>
            <a:extrusionClr>
              <a:schemeClr val="accent2"/>
            </a:extrusionClr>
          </a:sp3d>
        </p:spPr>
        <p:txBody>
          <a:bodyPr wrap="none" anchor="ctr">
            <a:flatTx/>
          </a:bodyPr>
          <a:lstStyle/>
          <a:p>
            <a:pPr algn="ctr" eaLnBrk="1" hangingPunct="1">
              <a:defRPr/>
            </a:pPr>
            <a:r>
              <a:rPr lang="zh-CN" altLang="en-US" b="1" i="0" dirty="0">
                <a:effectLst>
                  <a:outerShdw blurRad="38100" dist="38100" dir="2700000" algn="tl">
                    <a:srgbClr val="000000"/>
                  </a:outerShdw>
                </a:effectLst>
                <a:latin typeface="Times New Roman" pitchFamily="18" charset="0"/>
                <a:ea typeface="宋体" pitchFamily="2" charset="-122"/>
              </a:rPr>
              <a:t>真空系统</a:t>
            </a:r>
          </a:p>
        </p:txBody>
      </p:sp>
      <p:sp>
        <p:nvSpPr>
          <p:cNvPr id="741396" name="Line 20"/>
          <p:cNvSpPr>
            <a:spLocks noChangeShapeType="1"/>
          </p:cNvSpPr>
          <p:nvPr/>
        </p:nvSpPr>
        <p:spPr bwMode="ltGray">
          <a:xfrm flipH="1">
            <a:off x="4483101" y="1952625"/>
            <a:ext cx="12700" cy="952500"/>
          </a:xfrm>
          <a:prstGeom prst="line">
            <a:avLst/>
          </a:prstGeom>
          <a:noFill/>
          <a:ln w="9525">
            <a:solidFill>
              <a:schemeClr val="tx1"/>
            </a:solidFill>
            <a:round/>
            <a:headEnd/>
            <a:tailEnd/>
          </a:ln>
          <a:effectLst/>
        </p:spPr>
        <p:txBody>
          <a:bodyPr/>
          <a:lstStyle/>
          <a:p>
            <a:pPr>
              <a:defRPr/>
            </a:pPr>
            <a:endParaRPr lang="zh-CN" altLang="en-US">
              <a:effectLst>
                <a:outerShdw blurRad="38100" dist="38100" dir="2700000" algn="tl">
                  <a:srgbClr val="000000">
                    <a:alpha val="43137"/>
                  </a:srgbClr>
                </a:outerShdw>
              </a:effectLst>
              <a:ea typeface="宋体" pitchFamily="2" charset="-122"/>
            </a:endParaRPr>
          </a:p>
        </p:txBody>
      </p:sp>
      <p:sp>
        <p:nvSpPr>
          <p:cNvPr id="741397" name="Line 21"/>
          <p:cNvSpPr>
            <a:spLocks noChangeShapeType="1"/>
          </p:cNvSpPr>
          <p:nvPr/>
        </p:nvSpPr>
        <p:spPr bwMode="ltGray">
          <a:xfrm>
            <a:off x="4559300" y="1952625"/>
            <a:ext cx="965200" cy="9525"/>
          </a:xfrm>
          <a:prstGeom prst="line">
            <a:avLst/>
          </a:prstGeom>
          <a:noFill/>
          <a:ln w="9525">
            <a:solidFill>
              <a:schemeClr val="tx1"/>
            </a:solidFill>
            <a:round/>
            <a:headEnd/>
            <a:tailEnd/>
          </a:ln>
          <a:effectLst/>
        </p:spPr>
        <p:txBody>
          <a:bodyPr/>
          <a:lstStyle/>
          <a:p>
            <a:pPr>
              <a:defRPr/>
            </a:pPr>
            <a:endParaRPr lang="zh-CN" altLang="en-US">
              <a:effectLst>
                <a:outerShdw blurRad="38100" dist="38100" dir="2700000" algn="tl">
                  <a:srgbClr val="000000">
                    <a:alpha val="43137"/>
                  </a:srgbClr>
                </a:outerShdw>
              </a:effectLst>
              <a:ea typeface="宋体" pitchFamily="2" charset="-122"/>
            </a:endParaRPr>
          </a:p>
        </p:txBody>
      </p:sp>
      <p:sp>
        <p:nvSpPr>
          <p:cNvPr id="741398" name="Line 22"/>
          <p:cNvSpPr>
            <a:spLocks noChangeShapeType="1"/>
          </p:cNvSpPr>
          <p:nvPr/>
        </p:nvSpPr>
        <p:spPr bwMode="ltGray">
          <a:xfrm flipV="1">
            <a:off x="7632700" y="1924050"/>
            <a:ext cx="4165600" cy="19050"/>
          </a:xfrm>
          <a:prstGeom prst="line">
            <a:avLst/>
          </a:prstGeom>
          <a:noFill/>
          <a:ln w="9525">
            <a:solidFill>
              <a:schemeClr val="tx1"/>
            </a:solidFill>
            <a:round/>
            <a:headEnd/>
            <a:tailEnd/>
          </a:ln>
          <a:effectLst/>
        </p:spPr>
        <p:txBody>
          <a:bodyPr/>
          <a:lstStyle/>
          <a:p>
            <a:pPr>
              <a:defRPr/>
            </a:pPr>
            <a:endParaRPr lang="zh-CN" altLang="en-US">
              <a:effectLst>
                <a:outerShdw blurRad="38100" dist="38100" dir="2700000" algn="tl">
                  <a:srgbClr val="000000">
                    <a:alpha val="43137"/>
                  </a:srgbClr>
                </a:outerShdw>
              </a:effectLst>
              <a:ea typeface="宋体" pitchFamily="2" charset="-122"/>
            </a:endParaRPr>
          </a:p>
        </p:txBody>
      </p:sp>
      <p:sp>
        <p:nvSpPr>
          <p:cNvPr id="741399" name="Line 23"/>
          <p:cNvSpPr>
            <a:spLocks noChangeShapeType="1"/>
          </p:cNvSpPr>
          <p:nvPr/>
        </p:nvSpPr>
        <p:spPr bwMode="ltGray">
          <a:xfrm>
            <a:off x="11785601" y="1933575"/>
            <a:ext cx="12700" cy="952500"/>
          </a:xfrm>
          <a:prstGeom prst="line">
            <a:avLst/>
          </a:prstGeom>
          <a:noFill/>
          <a:ln w="9525">
            <a:solidFill>
              <a:schemeClr val="tx1"/>
            </a:solidFill>
            <a:round/>
            <a:headEnd/>
            <a:tailEnd/>
          </a:ln>
          <a:effectLst/>
        </p:spPr>
        <p:txBody>
          <a:bodyPr/>
          <a:lstStyle/>
          <a:p>
            <a:pPr>
              <a:defRPr/>
            </a:pPr>
            <a:endParaRPr lang="zh-CN" altLang="en-US">
              <a:effectLst>
                <a:outerShdw blurRad="38100" dist="38100" dir="2700000" algn="tl">
                  <a:srgbClr val="000000">
                    <a:alpha val="43137"/>
                  </a:srgbClr>
                </a:outerShdw>
              </a:effectLst>
              <a:ea typeface="宋体" pitchFamily="2"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1126274" y="501805"/>
            <a:ext cx="8285628" cy="847493"/>
          </a:xfrm>
        </p:spPr>
        <p:txBody>
          <a:bodyPr>
            <a:normAutofit fontScale="90000"/>
          </a:bodyPr>
          <a:lstStyle/>
          <a:p>
            <a:r>
              <a:rPr lang="zh-CN" altLang="zh-CN" dirty="0"/>
              <a:t/>
            </a:r>
            <a:br>
              <a:rPr lang="zh-CN" altLang="zh-CN" dirty="0"/>
            </a:br>
            <a:endParaRPr lang="zh-CN" altLang="en-US" dirty="0"/>
          </a:p>
        </p:txBody>
      </p:sp>
      <p:sp>
        <p:nvSpPr>
          <p:cNvPr id="3" name="内容占位符 2"/>
          <p:cNvSpPr>
            <a:spLocks noGrp="1"/>
          </p:cNvSpPr>
          <p:nvPr>
            <p:ph idx="1"/>
          </p:nvPr>
        </p:nvSpPr>
        <p:spPr/>
        <p:txBody>
          <a:bodyPr>
            <a:normAutofit/>
          </a:bodyPr>
          <a:lstStyle/>
          <a:p>
            <a:pPr marL="0" indent="0">
              <a:lnSpc>
                <a:spcPct val="150000"/>
              </a:lnSpc>
              <a:buNone/>
            </a:pPr>
            <a:r>
              <a:rPr lang="zh-CN" altLang="en-US" sz="2200" dirty="0" smtClean="0"/>
              <a:t>质谱组成部分：样品注入系统、真空系统、离子源、质量分析器和质量检测器。</a:t>
            </a:r>
            <a:endParaRPr lang="en-US" altLang="zh-CN" sz="2200" dirty="0" smtClean="0"/>
          </a:p>
          <a:p>
            <a:pPr marL="0" indent="0">
              <a:lnSpc>
                <a:spcPct val="150000"/>
              </a:lnSpc>
              <a:buNone/>
            </a:pPr>
            <a:r>
              <a:rPr lang="zh-CN" altLang="en-US" sz="2200" dirty="0" smtClean="0"/>
              <a:t>样品注入系统：可以直接进样、液相进样、气相进样三类常用方法。</a:t>
            </a:r>
            <a:endParaRPr lang="en-US" altLang="zh-CN" sz="2200" dirty="0" smtClean="0"/>
          </a:p>
          <a:p>
            <a:pPr marL="0" indent="0">
              <a:lnSpc>
                <a:spcPct val="150000"/>
              </a:lnSpc>
              <a:buNone/>
            </a:pPr>
            <a:r>
              <a:rPr lang="zh-CN" altLang="en-US" sz="2200" dirty="0" smtClean="0"/>
              <a:t>真空系统：提供样品检测的高真空环境。</a:t>
            </a:r>
            <a:endParaRPr lang="en-US" altLang="zh-CN" sz="2200" dirty="0" smtClean="0"/>
          </a:p>
          <a:p>
            <a:pPr marL="0" indent="0">
              <a:lnSpc>
                <a:spcPct val="150000"/>
              </a:lnSpc>
              <a:buNone/>
            </a:pPr>
            <a:r>
              <a:rPr lang="zh-CN" altLang="en-US" sz="2200" dirty="0" smtClean="0"/>
              <a:t>离子源：使试样在高真空条件下离子化的装置。</a:t>
            </a:r>
            <a:endParaRPr lang="en-US" altLang="zh-CN" sz="2200" dirty="0" smtClean="0"/>
          </a:p>
          <a:p>
            <a:pPr marL="0" indent="0">
              <a:lnSpc>
                <a:spcPct val="150000"/>
              </a:lnSpc>
              <a:buNone/>
            </a:pPr>
            <a:r>
              <a:rPr lang="zh-CN" altLang="en-US" sz="2200" dirty="0" smtClean="0"/>
              <a:t>质量分析器：将同时进入其中的不同质量的离子，按质荷比</a:t>
            </a:r>
            <a:r>
              <a:rPr lang="en-US" altLang="zh-CN" sz="2200" dirty="0" smtClean="0"/>
              <a:t>M/z</a:t>
            </a:r>
            <a:r>
              <a:rPr lang="zh-CN" altLang="en-US" sz="2200" dirty="0" smtClean="0"/>
              <a:t>大小分离的装置。</a:t>
            </a:r>
            <a:endParaRPr lang="en-US" altLang="zh-CN" sz="2200" dirty="0" smtClean="0"/>
          </a:p>
          <a:p>
            <a:pPr marL="0" indent="0">
              <a:lnSpc>
                <a:spcPct val="150000"/>
              </a:lnSpc>
              <a:buNone/>
            </a:pPr>
            <a:r>
              <a:rPr lang="zh-CN" altLang="en-US" sz="2200" dirty="0" smtClean="0"/>
              <a:t>离子检测器：分离后的离子依次进入离子检测器，采集放大离子信号，经计算机处理，绘制成质谱图。</a:t>
            </a:r>
            <a:endParaRPr lang="en-US" altLang="zh-CN" sz="2200" dirty="0" smtClean="0"/>
          </a:p>
          <a:p>
            <a:pPr marL="0" indent="0">
              <a:buNone/>
            </a:pPr>
            <a:endParaRPr lang="en-US" altLang="zh-CN" dirty="0" smtClean="0"/>
          </a:p>
          <a:p>
            <a:pPr marL="0" indent="0">
              <a:buNone/>
            </a:pPr>
            <a:endParaRPr lang="en-US" altLang="zh-CN" dirty="0"/>
          </a:p>
        </p:txBody>
      </p:sp>
    </p:spTree>
    <p:extLst>
      <p:ext uri="{BB962C8B-B14F-4D97-AF65-F5344CB8AC3E}">
        <p14:creationId xmlns:p14="http://schemas.microsoft.com/office/powerpoint/2010/main" xmlns="" val="2882988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进样系统</a:t>
            </a:r>
            <a:endParaRPr lang="zh-CN" altLang="en-US" dirty="0"/>
          </a:p>
        </p:txBody>
      </p:sp>
      <p:pic>
        <p:nvPicPr>
          <p:cNvPr id="61442" name="Picture 2"/>
          <p:cNvPicPr>
            <a:picLocks noGrp="1" noChangeAspect="1" noChangeArrowheads="1"/>
          </p:cNvPicPr>
          <p:nvPr>
            <p:ph idx="1"/>
          </p:nvPr>
        </p:nvPicPr>
        <p:blipFill>
          <a:blip r:embed="rId2"/>
          <a:srcRect/>
          <a:stretch>
            <a:fillRect/>
          </a:stretch>
        </p:blipFill>
        <p:spPr bwMode="auto">
          <a:xfrm>
            <a:off x="2277480" y="1522142"/>
            <a:ext cx="7324805" cy="4686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进样系统</a:t>
            </a:r>
            <a:endParaRPr lang="zh-CN" altLang="en-US" dirty="0"/>
          </a:p>
        </p:txBody>
      </p:sp>
      <p:sp>
        <p:nvSpPr>
          <p:cNvPr id="3" name="内容占位符 2"/>
          <p:cNvSpPr>
            <a:spLocks noGrp="1"/>
          </p:cNvSpPr>
          <p:nvPr>
            <p:ph idx="1"/>
          </p:nvPr>
        </p:nvSpPr>
        <p:spPr/>
        <p:txBody>
          <a:bodyPr>
            <a:normAutofit/>
          </a:bodyPr>
          <a:lstStyle/>
          <a:p>
            <a:pPr>
              <a:lnSpc>
                <a:spcPct val="150000"/>
              </a:lnSpc>
            </a:pPr>
            <a:r>
              <a:rPr lang="zh-CN" altLang="en-US" sz="2600" dirty="0" smtClean="0"/>
              <a:t>直接进样：适用于单组分样品的分析。（主要应用于调谐质谱参数）</a:t>
            </a:r>
            <a:endParaRPr lang="en-US" altLang="zh-CN" sz="2600" dirty="0" smtClean="0"/>
          </a:p>
          <a:p>
            <a:pPr>
              <a:lnSpc>
                <a:spcPct val="150000"/>
              </a:lnSpc>
            </a:pPr>
            <a:r>
              <a:rPr lang="zh-CN" altLang="en-US" sz="2600" dirty="0" smtClean="0"/>
              <a:t>色谱进样：适用于多组分样品的进样。（液质连用时）</a:t>
            </a:r>
            <a:endParaRPr lang="zh-CN" altLang="en-US" sz="2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真空系统</a:t>
            </a:r>
            <a:endParaRPr lang="zh-CN" altLang="en-US" dirty="0"/>
          </a:p>
        </p:txBody>
      </p:sp>
      <p:sp>
        <p:nvSpPr>
          <p:cNvPr id="3" name="内容占位符 2"/>
          <p:cNvSpPr>
            <a:spLocks noGrp="1"/>
          </p:cNvSpPr>
          <p:nvPr>
            <p:ph idx="1"/>
          </p:nvPr>
        </p:nvSpPr>
        <p:spPr/>
        <p:txBody>
          <a:bodyPr>
            <a:normAutofit fontScale="92500"/>
          </a:bodyPr>
          <a:lstStyle/>
          <a:p>
            <a:pPr marL="457200" indent="-457200">
              <a:lnSpc>
                <a:spcPct val="160000"/>
              </a:lnSpc>
            </a:pPr>
            <a:r>
              <a:rPr lang="zh-CN" altLang="en-US" b="1" dirty="0" smtClean="0">
                <a:solidFill>
                  <a:schemeClr val="tx2"/>
                </a:solidFill>
              </a:rPr>
              <a:t> </a:t>
            </a:r>
            <a:r>
              <a:rPr lang="zh-CN" altLang="en-US" sz="2600" dirty="0" smtClean="0"/>
              <a:t>质谱仪的离子产生及经过系统必须处于高真空状态（离子源应达</a:t>
            </a:r>
            <a:r>
              <a:rPr lang="en-US" altLang="zh-CN" sz="2600" dirty="0" smtClean="0"/>
              <a:t>10</a:t>
            </a:r>
            <a:r>
              <a:rPr lang="en-US" altLang="zh-CN" sz="2600" baseline="30000" dirty="0" smtClean="0"/>
              <a:t>-3</a:t>
            </a:r>
            <a:r>
              <a:rPr lang="zh-CN" altLang="en-US" sz="2600" dirty="0" smtClean="0"/>
              <a:t>～</a:t>
            </a:r>
            <a:r>
              <a:rPr lang="en-US" altLang="zh-CN" sz="2600" dirty="0" smtClean="0"/>
              <a:t>10</a:t>
            </a:r>
            <a:r>
              <a:rPr lang="en-US" altLang="zh-CN" sz="2600" baseline="30000" dirty="0" smtClean="0"/>
              <a:t>-5</a:t>
            </a:r>
            <a:r>
              <a:rPr lang="en-US" altLang="zh-CN" sz="2600" dirty="0" smtClean="0"/>
              <a:t>Pa</a:t>
            </a:r>
            <a:r>
              <a:rPr lang="zh-CN" altLang="en-US" sz="2600" dirty="0" smtClean="0"/>
              <a:t>，质量分析器中应达</a:t>
            </a:r>
            <a:r>
              <a:rPr lang="en-US" altLang="zh-CN" sz="2600" dirty="0" smtClean="0"/>
              <a:t>10</a:t>
            </a:r>
            <a:r>
              <a:rPr lang="en-US" altLang="zh-CN" sz="2600" baseline="30000" dirty="0" smtClean="0"/>
              <a:t>-5</a:t>
            </a:r>
            <a:r>
              <a:rPr lang="en-US" altLang="zh-CN" sz="2600" dirty="0" smtClean="0"/>
              <a:t>Pa</a:t>
            </a:r>
            <a:r>
              <a:rPr lang="zh-CN" altLang="en-US" sz="2600" dirty="0" smtClean="0"/>
              <a:t>） ，以减少离子碰撞损失。真空度过低，将会引起：</a:t>
            </a:r>
          </a:p>
          <a:p>
            <a:pPr marL="457200" indent="-457200">
              <a:lnSpc>
                <a:spcPct val="160000"/>
              </a:lnSpc>
            </a:pPr>
            <a:r>
              <a:rPr lang="en-US" altLang="zh-CN" sz="2600" dirty="0" smtClean="0"/>
              <a:t>a</a:t>
            </a:r>
            <a:r>
              <a:rPr lang="zh-CN" altLang="en-US" sz="2600" dirty="0" smtClean="0"/>
              <a:t>）大量氧会烧坏离子源灯丝；</a:t>
            </a:r>
          </a:p>
          <a:p>
            <a:pPr marL="457200" indent="-457200">
              <a:lnSpc>
                <a:spcPct val="160000"/>
              </a:lnSpc>
            </a:pPr>
            <a:r>
              <a:rPr lang="en-US" altLang="zh-CN" sz="2600" dirty="0" smtClean="0"/>
              <a:t>b</a:t>
            </a:r>
            <a:r>
              <a:rPr lang="zh-CN" altLang="en-US" sz="2600" dirty="0" smtClean="0"/>
              <a:t>）引起其它分子离子反应，使质谱图复杂化；</a:t>
            </a:r>
          </a:p>
          <a:p>
            <a:pPr marL="457200" indent="-457200">
              <a:lnSpc>
                <a:spcPct val="160000"/>
              </a:lnSpc>
            </a:pPr>
            <a:r>
              <a:rPr lang="en-US" altLang="zh-CN" sz="2600" dirty="0" smtClean="0"/>
              <a:t>c</a:t>
            </a:r>
            <a:r>
              <a:rPr lang="zh-CN" altLang="en-US" sz="2600" dirty="0" smtClean="0"/>
              <a:t>）干扰离子源正常调节；</a:t>
            </a:r>
          </a:p>
          <a:p>
            <a:pPr marL="457200" indent="-457200">
              <a:lnSpc>
                <a:spcPct val="160000"/>
              </a:lnSpc>
            </a:pPr>
            <a:r>
              <a:rPr lang="en-US" altLang="zh-CN" sz="2600" dirty="0" smtClean="0"/>
              <a:t>d</a:t>
            </a:r>
            <a:r>
              <a:rPr lang="zh-CN" altLang="en-US" sz="2600" dirty="0" smtClean="0"/>
              <a:t>）用作加速离子的几千伏高压会引起放电。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真空系统</a:t>
            </a:r>
            <a:endParaRPr lang="zh-CN" altLang="en-US" dirty="0"/>
          </a:p>
        </p:txBody>
      </p:sp>
      <p:sp>
        <p:nvSpPr>
          <p:cNvPr id="3" name="内容占位符 2"/>
          <p:cNvSpPr>
            <a:spLocks noGrp="1"/>
          </p:cNvSpPr>
          <p:nvPr>
            <p:ph idx="1"/>
          </p:nvPr>
        </p:nvSpPr>
        <p:spPr>
          <a:xfrm>
            <a:off x="643053" y="1867830"/>
            <a:ext cx="10972800" cy="4686320"/>
          </a:xfrm>
        </p:spPr>
        <p:txBody>
          <a:bodyPr>
            <a:normAutofit/>
          </a:bodyPr>
          <a:lstStyle/>
          <a:p>
            <a:pPr marL="457200" indent="-457200">
              <a:lnSpc>
                <a:spcPct val="160000"/>
              </a:lnSpc>
            </a:pPr>
            <a:r>
              <a:rPr lang="zh-CN" altLang="en-US" b="1" dirty="0" smtClean="0">
                <a:solidFill>
                  <a:schemeClr val="tx2"/>
                </a:solidFill>
              </a:rPr>
              <a:t> </a:t>
            </a:r>
            <a:r>
              <a:rPr lang="zh-CN" altLang="en-US" sz="2800" b="1" dirty="0" smtClean="0"/>
              <a:t> </a:t>
            </a:r>
            <a:r>
              <a:rPr lang="zh-CN" altLang="en-US" sz="2400" dirty="0" smtClean="0"/>
              <a:t>通常，质谱仪采用机械泵预抽真空，再用高效率扩散泵连续地运行以保持真空。现代质谱仪采用分子泵可获得更高的真空度。 </a:t>
            </a:r>
            <a:endParaRPr lang="en-US" altLang="zh-CN" sz="2400" dirty="0" smtClean="0"/>
          </a:p>
          <a:p>
            <a:pPr marL="457200" indent="-457200">
              <a:lnSpc>
                <a:spcPct val="160000"/>
              </a:lnSpc>
            </a:pPr>
            <a:r>
              <a:rPr lang="zh-CN" altLang="en-US" sz="2400" dirty="0" smtClean="0"/>
              <a:t>机械泵常采用油泵，分子泵常采用涡轮分子泵（极限可达到</a:t>
            </a:r>
            <a:r>
              <a:rPr lang="en-US" sz="2400" dirty="0" smtClean="0"/>
              <a:t>10</a:t>
            </a:r>
            <a:r>
              <a:rPr lang="en-US" sz="2400" baseline="30000" dirty="0" smtClean="0"/>
              <a:t>-6</a:t>
            </a:r>
            <a:r>
              <a:rPr lang="en-US" sz="2400" dirty="0" smtClean="0"/>
              <a:t> / 10</a:t>
            </a:r>
            <a:r>
              <a:rPr lang="en-US" sz="2400" baseline="30000" dirty="0" smtClean="0"/>
              <a:t>-10</a:t>
            </a:r>
            <a:r>
              <a:rPr lang="en-US" sz="2400" dirty="0" smtClean="0"/>
              <a:t> </a:t>
            </a:r>
            <a:r>
              <a:rPr lang="en-US" sz="2400" dirty="0" err="1" smtClean="0"/>
              <a:t>torr</a:t>
            </a:r>
            <a:r>
              <a:rPr lang="zh-CN" altLang="en-US" sz="2400" dirty="0" smtClean="0"/>
              <a:t>）</a:t>
            </a:r>
          </a:p>
        </p:txBody>
      </p:sp>
      <p:sp>
        <p:nvSpPr>
          <p:cNvPr id="39938" name="AutoShape 2" descr="http://img1.imgtn.bdimg.com/it/u=1320496282,192462471&amp;fm=27&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1606</TotalTime>
  <Words>2594</Words>
  <Application>Microsoft Office PowerPoint</Application>
  <PresentationFormat>自定义</PresentationFormat>
  <Paragraphs>153</Paragraphs>
  <Slides>33</Slides>
  <Notes>6</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暗香扑面</vt:lpstr>
      <vt:lpstr>液质联用技术简介及在药品研发中的应用</vt:lpstr>
      <vt:lpstr>液质联用的定义</vt:lpstr>
      <vt:lpstr>液质联用的优势</vt:lpstr>
      <vt:lpstr>质谱仪的组成</vt:lpstr>
      <vt:lpstr> </vt:lpstr>
      <vt:lpstr>进样系统</vt:lpstr>
      <vt:lpstr>进样系统</vt:lpstr>
      <vt:lpstr>真空系统</vt:lpstr>
      <vt:lpstr>真空系统</vt:lpstr>
      <vt:lpstr>离子源</vt:lpstr>
      <vt:lpstr>电子轰击源  (Electron Ionization, EI)</vt:lpstr>
      <vt:lpstr>EI 源的特点：</vt:lpstr>
      <vt:lpstr>电喷雾电离</vt:lpstr>
      <vt:lpstr>电喷雾电离</vt:lpstr>
      <vt:lpstr>大气压电离</vt:lpstr>
      <vt:lpstr>ESI和APCI的区别</vt:lpstr>
      <vt:lpstr>幻灯片 17</vt:lpstr>
      <vt:lpstr>幻灯片 18</vt:lpstr>
      <vt:lpstr>影响电离的因素</vt:lpstr>
      <vt:lpstr>影响电离的因素</vt:lpstr>
      <vt:lpstr>影响电离的因素</vt:lpstr>
      <vt:lpstr>影响电离的因素</vt:lpstr>
      <vt:lpstr>影响电离的因素</vt:lpstr>
      <vt:lpstr>ESI电离特点</vt:lpstr>
      <vt:lpstr>质量分析器</vt:lpstr>
      <vt:lpstr>质量分析器</vt:lpstr>
      <vt:lpstr>幻灯片 27</vt:lpstr>
      <vt:lpstr>液质联用在药品研发中的应用</vt:lpstr>
      <vt:lpstr>液质联用在药品研发中的应用</vt:lpstr>
      <vt:lpstr>液质联用在药品研发中的应用</vt:lpstr>
      <vt:lpstr>液质联用的实验心得</vt:lpstr>
      <vt:lpstr>液质联用的实验心得</vt:lpstr>
      <vt:lpstr>液质联用的实验心得</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验证</dc:title>
  <dc:creator>yangxw</dc:creator>
  <cp:lastModifiedBy>yangxingwang</cp:lastModifiedBy>
  <cp:revision>148</cp:revision>
  <dcterms:created xsi:type="dcterms:W3CDTF">2017-08-20T13:37:29Z</dcterms:created>
  <dcterms:modified xsi:type="dcterms:W3CDTF">2017-10-14T01:19:34Z</dcterms:modified>
</cp:coreProperties>
</file>